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0.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2.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theme/theme14.xml" ContentType="application/vnd.openxmlformats-officedocument.theme+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97" r:id="rId2"/>
    <p:sldMasterId id="2147483703" r:id="rId3"/>
    <p:sldMasterId id="2147484875" r:id="rId4"/>
    <p:sldMasterId id="2147483832" r:id="rId5"/>
    <p:sldMasterId id="2147484894" r:id="rId6"/>
    <p:sldMasterId id="2147484922" r:id="rId7"/>
    <p:sldMasterId id="2147484950" r:id="rId8"/>
    <p:sldMasterId id="2147484990" r:id="rId9"/>
    <p:sldMasterId id="2147484995" r:id="rId10"/>
    <p:sldMasterId id="2147485004" r:id="rId11"/>
    <p:sldMasterId id="2147485047" r:id="rId12"/>
    <p:sldMasterId id="2147485165" r:id="rId13"/>
    <p:sldMasterId id="2147485208" r:id="rId14"/>
    <p:sldMasterId id="2147485226" r:id="rId15"/>
  </p:sldMasterIdLst>
  <p:notesMasterIdLst>
    <p:notesMasterId r:id="rId46"/>
  </p:notesMasterIdLst>
  <p:sldIdLst>
    <p:sldId id="2142532420" r:id="rId16"/>
    <p:sldId id="2145706084" r:id="rId17"/>
    <p:sldId id="2147468704" r:id="rId18"/>
    <p:sldId id="2142532390" r:id="rId19"/>
    <p:sldId id="2145705991" r:id="rId20"/>
    <p:sldId id="2071" r:id="rId21"/>
    <p:sldId id="2147468701" r:id="rId22"/>
    <p:sldId id="286" r:id="rId23"/>
    <p:sldId id="2076138068" r:id="rId24"/>
    <p:sldId id="2142532380" r:id="rId25"/>
    <p:sldId id="2147468707" r:id="rId26"/>
    <p:sldId id="2076137504" r:id="rId27"/>
    <p:sldId id="2083" r:id="rId28"/>
    <p:sldId id="2147468711" r:id="rId29"/>
    <p:sldId id="2142532426" r:id="rId30"/>
    <p:sldId id="2142532430" r:id="rId31"/>
    <p:sldId id="2076137499" r:id="rId32"/>
    <p:sldId id="2076138073" r:id="rId33"/>
    <p:sldId id="2076138075" r:id="rId34"/>
    <p:sldId id="2142532395" r:id="rId35"/>
    <p:sldId id="2147468714" r:id="rId36"/>
    <p:sldId id="2076137612" r:id="rId37"/>
    <p:sldId id="2147468716" r:id="rId38"/>
    <p:sldId id="2147468712" r:id="rId39"/>
    <p:sldId id="2147468708" r:id="rId40"/>
    <p:sldId id="2147468713" r:id="rId41"/>
    <p:sldId id="2147468710" r:id="rId42"/>
    <p:sldId id="2145705989" r:id="rId43"/>
    <p:sldId id="2147468715" r:id="rId44"/>
    <p:sldId id="21474687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E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A5FCCC-9321-46EB-B987-2C2A537E881F}" v="1" dt="2023-06-01T06:19:04.0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00" autoAdjust="0"/>
    <p:restoredTop sz="86426" autoAdjust="0"/>
  </p:normalViewPr>
  <p:slideViewPr>
    <p:cSldViewPr snapToGrid="0">
      <p:cViewPr varScale="1">
        <p:scale>
          <a:sx n="167" d="100"/>
          <a:sy n="167" d="100"/>
        </p:scale>
        <p:origin x="3306"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viewProps" Target="viewProps.xml"/><Relationship Id="rId8" Type="http://schemas.openxmlformats.org/officeDocument/2006/relationships/slideMaster" Target="slideMasters/slideMaster8.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42DF7-88F0-40FB-B5FA-FABF2E4CEFE2}" type="doc">
      <dgm:prSet loTypeId="urn:microsoft.com/office/officeart/2005/8/layout/venn1" loCatId="relationship" qsTypeId="urn:microsoft.com/office/officeart/2005/8/quickstyle/simple1" qsCatId="simple" csTypeId="urn:microsoft.com/office/officeart/2005/8/colors/accent4_2" csCatId="accent4" phldr="1"/>
      <dgm:spPr/>
    </dgm:pt>
    <dgm:pt modelId="{A92307DA-2821-49C2-B083-547548D434F7}">
      <dgm:prSet/>
      <dgm:spPr>
        <a:xfrm>
          <a:off x="3238050" y="0"/>
          <a:ext cx="2014404" cy="1165972"/>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8BB62F18-AB7E-46D3-A8B2-DF3B320A714E}" type="parTrans" cxnId="{A7440287-9286-463E-A0FF-E32DF8BEA8DA}">
      <dgm:prSet/>
      <dgm:spPr/>
      <dgm:t>
        <a:bodyPr/>
        <a:lstStyle/>
        <a:p>
          <a:endParaRPr lang="en-US"/>
        </a:p>
      </dgm:t>
    </dgm:pt>
    <dgm:pt modelId="{352D1B2B-7450-4E88-81C1-37740060317D}" type="sibTrans" cxnId="{A7440287-9286-463E-A0FF-E32DF8BEA8DA}">
      <dgm:prSet/>
      <dgm:spPr/>
      <dgm:t>
        <a:bodyPr/>
        <a:lstStyle/>
        <a:p>
          <a:endParaRPr lang="en-US"/>
        </a:p>
      </dgm:t>
    </dgm:pt>
    <dgm:pt modelId="{264E9595-C014-4F48-BF99-D882D179D87D}">
      <dgm:prSet/>
      <dgm:spPr>
        <a:xfrm>
          <a:off x="5912345" y="1538091"/>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33140626-C312-476A-9678-D9375088A138}" type="parTrans" cxnId="{58159F0B-3775-4AD4-AF34-BD5FC60AE242}">
      <dgm:prSet/>
      <dgm:spPr/>
      <dgm:t>
        <a:bodyPr/>
        <a:lstStyle/>
        <a:p>
          <a:endParaRPr lang="en-US"/>
        </a:p>
      </dgm:t>
    </dgm:pt>
    <dgm:pt modelId="{EFF9220C-6BDE-4571-AA17-2C63BEF7FB6E}" type="sibTrans" cxnId="{58159F0B-3775-4AD4-AF34-BD5FC60AE242}">
      <dgm:prSet/>
      <dgm:spPr/>
      <dgm:t>
        <a:bodyPr/>
        <a:lstStyle/>
        <a:p>
          <a:endParaRPr lang="en-US"/>
        </a:p>
      </dgm:t>
    </dgm:pt>
    <dgm:pt modelId="{5746D60F-A688-43A2-9F53-CF10055F996E}">
      <dgm:prSet/>
      <dgm:spPr>
        <a:xfrm>
          <a:off x="5634496" y="3696382"/>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9B4C516A-F545-4061-9C47-BC9FA07F29A9}" type="parTrans" cxnId="{645171FD-8972-4B32-9806-3207D0F8F69D}">
      <dgm:prSet/>
      <dgm:spPr/>
      <dgm:t>
        <a:bodyPr/>
        <a:lstStyle/>
        <a:p>
          <a:endParaRPr lang="en-US"/>
        </a:p>
      </dgm:t>
    </dgm:pt>
    <dgm:pt modelId="{64565400-694B-41BA-AA19-8395FB66E5E8}" type="sibTrans" cxnId="{645171FD-8972-4B32-9806-3207D0F8F69D}">
      <dgm:prSet/>
      <dgm:spPr/>
      <dgm:t>
        <a:bodyPr/>
        <a:lstStyle/>
        <a:p>
          <a:endParaRPr lang="en-US"/>
        </a:p>
      </dgm:t>
    </dgm:pt>
    <dgm:pt modelId="{6DBEF379-686D-486D-A6F6-EC415F205D74}">
      <dgm:prSet/>
      <dgm:spPr>
        <a:xfrm>
          <a:off x="1049990" y="3696382"/>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22A1F785-B43F-4130-97FC-696507F9B658}" type="parTrans" cxnId="{FBEF5953-CB9C-4AEC-A7E7-432FBAEADACD}">
      <dgm:prSet/>
      <dgm:spPr/>
      <dgm:t>
        <a:bodyPr/>
        <a:lstStyle/>
        <a:p>
          <a:endParaRPr lang="en-US"/>
        </a:p>
      </dgm:t>
    </dgm:pt>
    <dgm:pt modelId="{205B05BF-5EFC-43E5-B041-FCD350DCCBDF}" type="sibTrans" cxnId="{FBEF5953-CB9C-4AEC-A7E7-432FBAEADACD}">
      <dgm:prSet/>
      <dgm:spPr/>
      <dgm:t>
        <a:bodyPr/>
        <a:lstStyle/>
        <a:p>
          <a:endParaRPr lang="en-US"/>
        </a:p>
      </dgm:t>
    </dgm:pt>
    <dgm:pt modelId="{7C05387D-D212-4C68-BDB3-51E193AB9224}">
      <dgm:prSet/>
      <dgm:spPr>
        <a:xfrm>
          <a:off x="772141" y="1538091"/>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D50CD996-15FF-459F-B9B5-3BEC54B35971}" type="sibTrans" cxnId="{785FD53B-986C-49C8-8372-E17CDBD3FCE0}">
      <dgm:prSet/>
      <dgm:spPr/>
      <dgm:t>
        <a:bodyPr/>
        <a:lstStyle/>
        <a:p>
          <a:endParaRPr lang="en-US"/>
        </a:p>
      </dgm:t>
    </dgm:pt>
    <dgm:pt modelId="{23C9672F-385B-4041-9F96-6451342182F7}" type="parTrans" cxnId="{785FD53B-986C-49C8-8372-E17CDBD3FCE0}">
      <dgm:prSet/>
      <dgm:spPr/>
      <dgm:t>
        <a:bodyPr/>
        <a:lstStyle/>
        <a:p>
          <a:endParaRPr lang="en-US"/>
        </a:p>
      </dgm:t>
    </dgm:pt>
    <dgm:pt modelId="{4A44F1A1-BA55-43E1-86E6-56EF4C5A02C5}" type="pres">
      <dgm:prSet presAssocID="{C1842DF7-88F0-40FB-B5FA-FABF2E4CEFE2}" presName="compositeShape" presStyleCnt="0">
        <dgm:presLayoutVars>
          <dgm:chMax val="7"/>
          <dgm:dir/>
          <dgm:resizeHandles val="exact"/>
        </dgm:presLayoutVars>
      </dgm:prSet>
      <dgm:spPr/>
    </dgm:pt>
    <dgm:pt modelId="{534DB4EB-88B5-43BB-8058-EBC4B6111B03}" type="pres">
      <dgm:prSet presAssocID="{A92307DA-2821-49C2-B083-547548D434F7}" presName="circ1" presStyleLbl="vennNode1" presStyleIdx="0" presStyleCnt="5"/>
      <dgm:spPr>
        <a:xfrm>
          <a:off x="3376974" y="141405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6D8CB73C-1BFE-481C-ABE4-6F0D56ADA8CC}" type="pres">
      <dgm:prSet presAssocID="{A92307DA-2821-49C2-B083-547548D434F7}" presName="circ1Tx" presStyleLbl="revTx" presStyleIdx="0" presStyleCnt="0">
        <dgm:presLayoutVars>
          <dgm:chMax val="0"/>
          <dgm:chPref val="0"/>
          <dgm:bulletEnabled val="1"/>
        </dgm:presLayoutVars>
      </dgm:prSet>
      <dgm:spPr/>
    </dgm:pt>
    <dgm:pt modelId="{3403C267-3D8A-4DB2-818E-FD40E2C6855C}" type="pres">
      <dgm:prSet presAssocID="{264E9595-C014-4F48-BF99-D882D179D87D}" presName="circ2" presStyleLbl="vennNode1" presStyleIdx="1" presStyleCnt="5"/>
      <dgm:spPr>
        <a:xfrm>
          <a:off x="4037560"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9C48506A-29C7-4DC2-9EEB-C08CC1D7DCF9}" type="pres">
      <dgm:prSet presAssocID="{264E9595-C014-4F48-BF99-D882D179D87D}" presName="circ2Tx" presStyleLbl="revTx" presStyleIdx="0" presStyleCnt="0">
        <dgm:presLayoutVars>
          <dgm:chMax val="0"/>
          <dgm:chPref val="0"/>
          <dgm:bulletEnabled val="1"/>
        </dgm:presLayoutVars>
      </dgm:prSet>
      <dgm:spPr/>
    </dgm:pt>
    <dgm:pt modelId="{8BF2C558-C783-4FB4-96F3-38082106BDC6}" type="pres">
      <dgm:prSet presAssocID="{5746D60F-A688-43A2-9F53-CF10055F996E}" presName="circ3" presStyleLbl="vennNode1" presStyleIdx="2" presStyleCnt="5"/>
      <dgm:spPr>
        <a:xfrm>
          <a:off x="3785412"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D7343501-F759-4076-8756-CEAF5519CB91}" type="pres">
      <dgm:prSet presAssocID="{5746D60F-A688-43A2-9F53-CF10055F996E}" presName="circ3Tx" presStyleLbl="revTx" presStyleIdx="0" presStyleCnt="0">
        <dgm:presLayoutVars>
          <dgm:chMax val="0"/>
          <dgm:chPref val="0"/>
          <dgm:bulletEnabled val="1"/>
        </dgm:presLayoutVars>
      </dgm:prSet>
      <dgm:spPr/>
    </dgm:pt>
    <dgm:pt modelId="{52C7DFAB-F620-4088-BEE6-21A9C7049DE0}" type="pres">
      <dgm:prSet presAssocID="{6DBEF379-686D-486D-A6F6-EC415F205D74}" presName="circ4" presStyleLbl="vennNode1" presStyleIdx="3" presStyleCnt="5"/>
      <dgm:spPr>
        <a:xfrm>
          <a:off x="2968536"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A97069D9-4922-4183-A7C9-9331E2D5412C}" type="pres">
      <dgm:prSet presAssocID="{6DBEF379-686D-486D-A6F6-EC415F205D74}" presName="circ4Tx" presStyleLbl="revTx" presStyleIdx="0" presStyleCnt="0">
        <dgm:presLayoutVars>
          <dgm:chMax val="0"/>
          <dgm:chPref val="0"/>
          <dgm:bulletEnabled val="1"/>
        </dgm:presLayoutVars>
      </dgm:prSet>
      <dgm:spPr/>
    </dgm:pt>
    <dgm:pt modelId="{5CD679E0-A9E2-4569-9B3A-57DE9CC5C4E1}" type="pres">
      <dgm:prSet presAssocID="{7C05387D-D212-4C68-BDB3-51E193AB9224}" presName="circ5" presStyleLbl="vennNode1" presStyleIdx="4" presStyleCnt="5"/>
      <dgm:spPr>
        <a:xfrm>
          <a:off x="2716389"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285D14D6-53DA-4669-A2D5-81D36BEE1782}" type="pres">
      <dgm:prSet presAssocID="{7C05387D-D212-4C68-BDB3-51E193AB9224}" presName="circ5Tx" presStyleLbl="revTx" presStyleIdx="0" presStyleCnt="0">
        <dgm:presLayoutVars>
          <dgm:chMax val="0"/>
          <dgm:chPref val="0"/>
          <dgm:bulletEnabled val="1"/>
        </dgm:presLayoutVars>
      </dgm:prSet>
      <dgm:spPr/>
    </dgm:pt>
  </dgm:ptLst>
  <dgm:cxnLst>
    <dgm:cxn modelId="{58159F0B-3775-4AD4-AF34-BD5FC60AE242}" srcId="{C1842DF7-88F0-40FB-B5FA-FABF2E4CEFE2}" destId="{264E9595-C014-4F48-BF99-D882D179D87D}" srcOrd="1" destOrd="0" parTransId="{33140626-C312-476A-9678-D9375088A138}" sibTransId="{EFF9220C-6BDE-4571-AA17-2C63BEF7FB6E}"/>
    <dgm:cxn modelId="{785FD53B-986C-49C8-8372-E17CDBD3FCE0}" srcId="{C1842DF7-88F0-40FB-B5FA-FABF2E4CEFE2}" destId="{7C05387D-D212-4C68-BDB3-51E193AB9224}" srcOrd="4" destOrd="0" parTransId="{23C9672F-385B-4041-9F96-6451342182F7}" sibTransId="{D50CD996-15FF-459F-B9B5-3BEC54B35971}"/>
    <dgm:cxn modelId="{FBEF5953-CB9C-4AEC-A7E7-432FBAEADACD}" srcId="{C1842DF7-88F0-40FB-B5FA-FABF2E4CEFE2}" destId="{6DBEF379-686D-486D-A6F6-EC415F205D74}" srcOrd="3" destOrd="0" parTransId="{22A1F785-B43F-4130-97FC-696507F9B658}" sibTransId="{205B05BF-5EFC-43E5-B041-FCD350DCCBDF}"/>
    <dgm:cxn modelId="{FF08E57B-2158-4589-A744-07FB3F8E456B}" type="presOf" srcId="{264E9595-C014-4F48-BF99-D882D179D87D}" destId="{9C48506A-29C7-4DC2-9EEB-C08CC1D7DCF9}" srcOrd="0" destOrd="0" presId="urn:microsoft.com/office/officeart/2005/8/layout/venn1"/>
    <dgm:cxn modelId="{A7440287-9286-463E-A0FF-E32DF8BEA8DA}" srcId="{C1842DF7-88F0-40FB-B5FA-FABF2E4CEFE2}" destId="{A92307DA-2821-49C2-B083-547548D434F7}" srcOrd="0" destOrd="0" parTransId="{8BB62F18-AB7E-46D3-A8B2-DF3B320A714E}" sibTransId="{352D1B2B-7450-4E88-81C1-37740060317D}"/>
    <dgm:cxn modelId="{B4A19CBA-80B3-4822-8C1D-802BC4516942}" type="presOf" srcId="{A92307DA-2821-49C2-B083-547548D434F7}" destId="{6D8CB73C-1BFE-481C-ABE4-6F0D56ADA8CC}" srcOrd="0" destOrd="0" presId="urn:microsoft.com/office/officeart/2005/8/layout/venn1"/>
    <dgm:cxn modelId="{FBE724D1-4CB8-4D2A-8D21-E5C7751788B1}" type="presOf" srcId="{7C05387D-D212-4C68-BDB3-51E193AB9224}" destId="{285D14D6-53DA-4669-A2D5-81D36BEE1782}" srcOrd="0" destOrd="0" presId="urn:microsoft.com/office/officeart/2005/8/layout/venn1"/>
    <dgm:cxn modelId="{054AFBD5-1239-4658-AC0A-F38D96804ABB}" type="presOf" srcId="{6DBEF379-686D-486D-A6F6-EC415F205D74}" destId="{A97069D9-4922-4183-A7C9-9331E2D5412C}" srcOrd="0" destOrd="0" presId="urn:microsoft.com/office/officeart/2005/8/layout/venn1"/>
    <dgm:cxn modelId="{BFE01ED7-365B-4B99-91B9-AD4C5ADF7527}" type="presOf" srcId="{5746D60F-A688-43A2-9F53-CF10055F996E}" destId="{D7343501-F759-4076-8756-CEAF5519CB91}" srcOrd="0" destOrd="0" presId="urn:microsoft.com/office/officeart/2005/8/layout/venn1"/>
    <dgm:cxn modelId="{BE2D74F8-DDF9-480B-B2FA-156786E9441A}" type="presOf" srcId="{C1842DF7-88F0-40FB-B5FA-FABF2E4CEFE2}" destId="{4A44F1A1-BA55-43E1-86E6-56EF4C5A02C5}" srcOrd="0" destOrd="0" presId="urn:microsoft.com/office/officeart/2005/8/layout/venn1"/>
    <dgm:cxn modelId="{645171FD-8972-4B32-9806-3207D0F8F69D}" srcId="{C1842DF7-88F0-40FB-B5FA-FABF2E4CEFE2}" destId="{5746D60F-A688-43A2-9F53-CF10055F996E}" srcOrd="2" destOrd="0" parTransId="{9B4C516A-F545-4061-9C47-BC9FA07F29A9}" sibTransId="{64565400-694B-41BA-AA19-8395FB66E5E8}"/>
    <dgm:cxn modelId="{05F4D1B8-474E-426C-BDE0-1F584EE94FAB}" type="presParOf" srcId="{4A44F1A1-BA55-43E1-86E6-56EF4C5A02C5}" destId="{534DB4EB-88B5-43BB-8058-EBC4B6111B03}" srcOrd="0" destOrd="0" presId="urn:microsoft.com/office/officeart/2005/8/layout/venn1"/>
    <dgm:cxn modelId="{C3ADD312-493B-492D-A5F8-EA6832D2F303}" type="presParOf" srcId="{4A44F1A1-BA55-43E1-86E6-56EF4C5A02C5}" destId="{6D8CB73C-1BFE-481C-ABE4-6F0D56ADA8CC}" srcOrd="1" destOrd="0" presId="urn:microsoft.com/office/officeart/2005/8/layout/venn1"/>
    <dgm:cxn modelId="{E4AA454D-3B43-428F-A547-3D21A4DA7C88}" type="presParOf" srcId="{4A44F1A1-BA55-43E1-86E6-56EF4C5A02C5}" destId="{3403C267-3D8A-4DB2-818E-FD40E2C6855C}" srcOrd="2" destOrd="0" presId="urn:microsoft.com/office/officeart/2005/8/layout/venn1"/>
    <dgm:cxn modelId="{E412C380-3B58-4AD1-802A-4BBA64A1BFA4}" type="presParOf" srcId="{4A44F1A1-BA55-43E1-86E6-56EF4C5A02C5}" destId="{9C48506A-29C7-4DC2-9EEB-C08CC1D7DCF9}" srcOrd="3" destOrd="0" presId="urn:microsoft.com/office/officeart/2005/8/layout/venn1"/>
    <dgm:cxn modelId="{894D0AB4-389F-4DD9-871A-D141DEE713DB}" type="presParOf" srcId="{4A44F1A1-BA55-43E1-86E6-56EF4C5A02C5}" destId="{8BF2C558-C783-4FB4-96F3-38082106BDC6}" srcOrd="4" destOrd="0" presId="urn:microsoft.com/office/officeart/2005/8/layout/venn1"/>
    <dgm:cxn modelId="{14ABCBC5-4C45-4179-8CC0-6FE67A3B85A1}" type="presParOf" srcId="{4A44F1A1-BA55-43E1-86E6-56EF4C5A02C5}" destId="{D7343501-F759-4076-8756-CEAF5519CB91}" srcOrd="5" destOrd="0" presId="urn:microsoft.com/office/officeart/2005/8/layout/venn1"/>
    <dgm:cxn modelId="{9FF99CA7-9A9F-4271-8D11-A1CB542951E2}" type="presParOf" srcId="{4A44F1A1-BA55-43E1-86E6-56EF4C5A02C5}" destId="{52C7DFAB-F620-4088-BEE6-21A9C7049DE0}" srcOrd="6" destOrd="0" presId="urn:microsoft.com/office/officeart/2005/8/layout/venn1"/>
    <dgm:cxn modelId="{631D4725-A2D8-4135-BF37-0F231635E4D4}" type="presParOf" srcId="{4A44F1A1-BA55-43E1-86E6-56EF4C5A02C5}" destId="{A97069D9-4922-4183-A7C9-9331E2D5412C}" srcOrd="7" destOrd="0" presId="urn:microsoft.com/office/officeart/2005/8/layout/venn1"/>
    <dgm:cxn modelId="{382C1575-2185-446D-905F-D9D2E25D18F7}" type="presParOf" srcId="{4A44F1A1-BA55-43E1-86E6-56EF4C5A02C5}" destId="{5CD679E0-A9E2-4569-9B3A-57DE9CC5C4E1}" srcOrd="8" destOrd="0" presId="urn:microsoft.com/office/officeart/2005/8/layout/venn1"/>
    <dgm:cxn modelId="{D7B8DEF6-BC5A-4762-814A-CD27022FD8DB}" type="presParOf" srcId="{4A44F1A1-BA55-43E1-86E6-56EF4C5A02C5}" destId="{285D14D6-53DA-4669-A2D5-81D36BEE1782}"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DB4EB-88B5-43BB-8058-EBC4B6111B03}">
      <dsp:nvSpPr>
        <dsp:cNvPr id="0" name=""/>
        <dsp:cNvSpPr/>
      </dsp:nvSpPr>
      <dsp:spPr>
        <a:xfrm>
          <a:off x="3376974" y="141405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6D8CB73C-1BFE-481C-ABE4-6F0D56ADA8CC}">
      <dsp:nvSpPr>
        <dsp:cNvPr id="0" name=""/>
        <dsp:cNvSpPr/>
      </dsp:nvSpPr>
      <dsp:spPr>
        <a:xfrm>
          <a:off x="3238050" y="0"/>
          <a:ext cx="2014404" cy="11659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3238050" y="0"/>
        <a:ext cx="2014404" cy="1165972"/>
      </dsp:txXfrm>
    </dsp:sp>
    <dsp:sp modelId="{3403C267-3D8A-4DB2-818E-FD40E2C6855C}">
      <dsp:nvSpPr>
        <dsp:cNvPr id="0" name=""/>
        <dsp:cNvSpPr/>
      </dsp:nvSpPr>
      <dsp:spPr>
        <a:xfrm>
          <a:off x="4037560"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9C48506A-29C7-4DC2-9EEB-C08CC1D7DCF9}">
      <dsp:nvSpPr>
        <dsp:cNvPr id="0" name=""/>
        <dsp:cNvSpPr/>
      </dsp:nvSpPr>
      <dsp:spPr>
        <a:xfrm>
          <a:off x="5912345"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5912345" y="1538091"/>
        <a:ext cx="1806017" cy="1265204"/>
      </dsp:txXfrm>
    </dsp:sp>
    <dsp:sp modelId="{8BF2C558-C783-4FB4-96F3-38082106BDC6}">
      <dsp:nvSpPr>
        <dsp:cNvPr id="0" name=""/>
        <dsp:cNvSpPr/>
      </dsp:nvSpPr>
      <dsp:spPr>
        <a:xfrm>
          <a:off x="3785412"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D7343501-F759-4076-8756-CEAF5519CB91}">
      <dsp:nvSpPr>
        <dsp:cNvPr id="0" name=""/>
        <dsp:cNvSpPr/>
      </dsp:nvSpPr>
      <dsp:spPr>
        <a:xfrm>
          <a:off x="5634496"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5634496" y="3696382"/>
        <a:ext cx="1806017" cy="1265204"/>
      </dsp:txXfrm>
    </dsp:sp>
    <dsp:sp modelId="{52C7DFAB-F620-4088-BEE6-21A9C7049DE0}">
      <dsp:nvSpPr>
        <dsp:cNvPr id="0" name=""/>
        <dsp:cNvSpPr/>
      </dsp:nvSpPr>
      <dsp:spPr>
        <a:xfrm>
          <a:off x="2968536"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A97069D9-4922-4183-A7C9-9331E2D5412C}">
      <dsp:nvSpPr>
        <dsp:cNvPr id="0" name=""/>
        <dsp:cNvSpPr/>
      </dsp:nvSpPr>
      <dsp:spPr>
        <a:xfrm>
          <a:off x="1049990"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1049990" y="3696382"/>
        <a:ext cx="1806017" cy="1265204"/>
      </dsp:txXfrm>
    </dsp:sp>
    <dsp:sp modelId="{5CD679E0-A9E2-4569-9B3A-57DE9CC5C4E1}">
      <dsp:nvSpPr>
        <dsp:cNvPr id="0" name=""/>
        <dsp:cNvSpPr/>
      </dsp:nvSpPr>
      <dsp:spPr>
        <a:xfrm>
          <a:off x="2716389"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285D14D6-53DA-4669-A2D5-81D36BEE1782}">
      <dsp:nvSpPr>
        <dsp:cNvPr id="0" name=""/>
        <dsp:cNvSpPr/>
      </dsp:nvSpPr>
      <dsp:spPr>
        <a:xfrm>
          <a:off x="772141"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772141" y="1538091"/>
        <a:ext cx="1806017" cy="126520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51E3A-D9BA-4CAB-904F-122E296D97DC}"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D3F82-2573-4BDF-AED5-9A631685E61F}" type="slidenum">
              <a:rPr lang="en-US" smtClean="0"/>
              <a:t>‹#›</a:t>
            </a:fld>
            <a:endParaRPr lang="en-US"/>
          </a:p>
        </p:txBody>
      </p:sp>
    </p:spTree>
    <p:extLst>
      <p:ext uri="{BB962C8B-B14F-4D97-AF65-F5344CB8AC3E}">
        <p14:creationId xmlns:p14="http://schemas.microsoft.com/office/powerpoint/2010/main" val="7917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58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Some of topics covered in each of the pillars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2550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spcBef>
                <a:spcPts val="0"/>
              </a:spcBef>
              <a:spcAft>
                <a:spcPts val="0"/>
              </a:spcAft>
              <a:buFontTx/>
              <a:buChar char="-"/>
            </a:pPr>
            <a:endParaRPr lang="en-US" sz="1800" dirty="0">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41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spcBef>
                <a:spcPts val="0"/>
              </a:spcBef>
              <a:spcAft>
                <a:spcPts val="0"/>
              </a:spcAft>
              <a:buFontTx/>
              <a:buChar char="-"/>
            </a:pPr>
            <a:endParaRPr lang="en-US" sz="1800" dirty="0">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810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3563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6746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0836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750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13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4218384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559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51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819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405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775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930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r>
              <a:rPr lang="en-US" b="0" dirty="0"/>
              <a:t>Building well-architected workloads is a shared responsibility. </a:t>
            </a:r>
          </a:p>
          <a:p>
            <a:pPr marL="0" indent="0" algn="l">
              <a:buFont typeface="Wingdings" panose="05000000000000000000" pitchFamily="2" charset="2"/>
              <a:buNone/>
            </a:pPr>
            <a:r>
              <a:rPr lang="en-US" b="0" dirty="0"/>
              <a:t>Azure enables platform capabilities and features, but the customer must build well-architected workloads, with knowledge of their own architecture requirements.</a:t>
            </a:r>
          </a:p>
          <a:p>
            <a:pPr marL="0" indent="0" algn="l">
              <a:buFont typeface="Wingdings" panose="05000000000000000000" pitchFamily="2" charset="2"/>
              <a:buNone/>
            </a:pPr>
            <a:endParaRPr lang="en-US" b="0" dirty="0"/>
          </a:p>
          <a:p>
            <a:pPr marL="0" indent="0" algn="l">
              <a:buFont typeface="Wingdings" panose="05000000000000000000" pitchFamily="2" charset="2"/>
              <a:buNone/>
            </a:pPr>
            <a:r>
              <a:rPr lang="en-US" b="0" dirty="0"/>
              <a:t>Observe graphic on slide, and explain these points, from the bottom up:</a:t>
            </a:r>
          </a:p>
          <a:p>
            <a:pPr marL="171450" indent="-171450" algn="l">
              <a:buFontTx/>
              <a:buChar char="-"/>
            </a:pPr>
            <a:r>
              <a:rPr lang="en-US" b="0" dirty="0"/>
              <a:t>Azure's hybrid model—with unified operational management control processes and governance management—offers multiple solutions, enabling customers to confidently deliver hybrid workloads.</a:t>
            </a:r>
          </a:p>
          <a:p>
            <a:pPr marL="171450" indent="-171450" algn="l">
              <a:buFontTx/>
              <a:buChar char="-"/>
            </a:pPr>
            <a:r>
              <a:rPr lang="en-US" b="0" dirty="0"/>
              <a:t>Azure provides customers with the controls, methods, tools, and support</a:t>
            </a:r>
          </a:p>
          <a:p>
            <a:pPr marL="171450" indent="-171450" algn="l">
              <a:buFontTx/>
              <a:buChar char="-"/>
            </a:pPr>
            <a:r>
              <a:rPr lang="en-US" b="0" dirty="0"/>
              <a:t>The customer brings a deep understanding of their goals, constraints, and requirements, along with knowledge specific to their industry.</a:t>
            </a:r>
          </a:p>
          <a:p>
            <a:pPr marL="171450" indent="-171450" algn="l">
              <a:buFontTx/>
              <a:buChar char="-"/>
            </a:pPr>
            <a:endParaRPr lang="en-US" b="0" dirty="0"/>
          </a:p>
          <a:p>
            <a:pPr algn="l" rtl="0" fontAlgn="base"/>
            <a:r>
              <a:rPr lang="en-US" sz="1200" b="0" i="0" u="none" strike="noStrike" kern="1200" dirty="0">
                <a:solidFill>
                  <a:schemeClr val="tx1"/>
                </a:solidFill>
                <a:effectLst/>
                <a:latin typeface="Segoe "/>
                <a:ea typeface="+mn-ea"/>
                <a:cs typeface="+mn-cs"/>
              </a:rPr>
              <a:t>Let's look at what it looks like to make tradeoffs in a business context.</a:t>
            </a: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43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6498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Sample list… many more</a:t>
            </a:r>
            <a:endParaRPr lang="en-US" sz="882" b="0" i="0" kern="1200" dirty="0">
              <a:solidFill>
                <a:schemeClr val="tx1"/>
              </a:solidFill>
              <a:effectLst/>
              <a:latin typeface="Segoe UI" panose="020B0502040204020203" pitchFamily="34" charset="0"/>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34.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7.jpe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8.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1.emf"/><Relationship Id="rId1" Type="http://schemas.openxmlformats.org/officeDocument/2006/relationships/slideMaster" Target="../slideMasters/slideMaster11.xml"/><Relationship Id="rId4" Type="http://schemas.openxmlformats.org/officeDocument/2006/relationships/image" Target="../media/image56.sv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1.emf"/><Relationship Id="rId1" Type="http://schemas.openxmlformats.org/officeDocument/2006/relationships/slideMaster" Target="../slideMasters/slideMaster11.xml"/><Relationship Id="rId4" Type="http://schemas.openxmlformats.org/officeDocument/2006/relationships/image" Target="../media/image56.sv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1.xml"/><Relationship Id="rId4" Type="http://schemas.openxmlformats.org/officeDocument/2006/relationships/image" Target="../media/image66.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Master" Target="../slideMasters/slideMaster1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1.xml"/><Relationship Id="rId4" Type="http://schemas.openxmlformats.org/officeDocument/2006/relationships/image" Target="../media/image77.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4" Type="http://schemas.openxmlformats.org/officeDocument/2006/relationships/image" Target="../media/image49.jpe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2.xml"/><Relationship Id="rId4" Type="http://schemas.openxmlformats.org/officeDocument/2006/relationships/image" Target="../media/image89.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Master" Target="../slideMasters/slideMaster12.xml"/><Relationship Id="rId5" Type="http://schemas.openxmlformats.org/officeDocument/2006/relationships/image" Target="../media/image93.jpeg"/><Relationship Id="rId4" Type="http://schemas.openxmlformats.org/officeDocument/2006/relationships/image" Target="../media/image92.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4" Type="http://schemas.openxmlformats.org/officeDocument/2006/relationships/image" Target="../media/image49.jpe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2.xml"/><Relationship Id="rId4" Type="http://schemas.openxmlformats.org/officeDocument/2006/relationships/image" Target="../media/image23.jpeg"/></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5.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5.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746757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263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8696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7038" y="2403475"/>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0823" y="4221141"/>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3237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invGray">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7038" y="2403475"/>
            <a:ext cx="9630389" cy="1793104"/>
          </a:xfrm>
          <a:prstGeom prst="rect">
            <a:avLst/>
          </a:prstGeom>
          <a:noFill/>
        </p:spPr>
        <p:txBody>
          <a:bodyPr lIns="0" tIns="0" rIns="0" bIns="182880" anchor="b" anchorCtr="0"/>
          <a:lstStyle>
            <a:lvl1pPr>
              <a:defRPr sz="4705" strike="noStrike" spc="-49" baseline="0">
                <a:solidFill>
                  <a:schemeClr val="accent5"/>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0823" y="4589463"/>
            <a:ext cx="9602819" cy="724246"/>
          </a:xfrm>
          <a:prstGeom prst="rect">
            <a:avLst/>
          </a:prstGeom>
        </p:spPr>
        <p:txBody>
          <a:bodyPr>
            <a:noAutofit/>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52970507"/>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92213"/>
            <a:ext cx="3618381" cy="899665"/>
          </a:xfrm>
          <a:prstGeom prst="rect">
            <a:avLst/>
          </a:prstGeom>
        </p:spPr>
        <p:txBody>
          <a:bodyPr lIns="0" tIns="0" rIns="0" bIns="0"/>
          <a:lstStyle>
            <a:lvl1pPr>
              <a:defRPr sz="1765" spc="0" baseline="0">
                <a:solidFill>
                  <a:schemeClr val="bg1"/>
                </a:solidFill>
              </a:defRPr>
            </a:lvl1pPr>
          </a:lstStyle>
          <a:p>
            <a:r>
              <a:rPr lang="en-US"/>
              <a:t>Contents</a:t>
            </a:r>
          </a:p>
        </p:txBody>
      </p:sp>
      <p:sp>
        <p:nvSpPr>
          <p:cNvPr id="4" name="Text Placeholder 3"/>
          <p:cNvSpPr>
            <a:spLocks noGrp="1"/>
          </p:cNvSpPr>
          <p:nvPr>
            <p:ph type="body" sz="quarter" idx="10" hasCustomPrompt="1"/>
          </p:nvPr>
        </p:nvSpPr>
        <p:spPr>
          <a:xfrm>
            <a:off x="6354763" y="119221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02200" y="119221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bg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959507849"/>
      </p:ext>
    </p:extLst>
  </p:cSld>
  <p:clrMapOvr>
    <a:masterClrMapping/>
  </p:clrMapOvr>
  <p:transition>
    <p:fade/>
  </p:transition>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401047407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27038" y="449263"/>
            <a:ext cx="11582400" cy="742950"/>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427038" y="1434541"/>
            <a:ext cx="11018520" cy="2308324"/>
          </a:xfrm>
        </p:spPr>
        <p:txBody>
          <a:bodyPr wrap="square">
            <a:noAutofit/>
          </a:bodyPr>
          <a:lstStyle>
            <a:lvl1pPr marL="0" indent="0">
              <a:lnSpc>
                <a:spcPct val="120000"/>
              </a:lnSpc>
              <a:buNone/>
              <a:defRPr>
                <a:solidFill>
                  <a:schemeClr val="bg1"/>
                </a:solidFill>
              </a:defRPr>
            </a:lvl1pPr>
            <a:lvl2pPr marL="228600" indent="0">
              <a:lnSpc>
                <a:spcPct val="120000"/>
              </a:lnSpc>
              <a:buNone/>
              <a:defRPr>
                <a:solidFill>
                  <a:schemeClr val="bg1"/>
                </a:solidFill>
              </a:defRPr>
            </a:lvl2pPr>
            <a:lvl3pPr marL="457200" indent="0">
              <a:lnSpc>
                <a:spcPct val="120000"/>
              </a:lnSpc>
              <a:buNone/>
              <a:defRPr>
                <a:solidFill>
                  <a:schemeClr val="accent5"/>
                </a:solidFill>
              </a:defRPr>
            </a:lvl3pPr>
            <a:lvl4pPr marL="685800" indent="0">
              <a:lnSpc>
                <a:spcPct val="120000"/>
              </a:lnSpc>
              <a:buNone/>
              <a:defRPr>
                <a:solidFill>
                  <a:schemeClr val="bg1"/>
                </a:solidFill>
              </a:defRPr>
            </a:lvl4pPr>
            <a:lvl5pPr marL="914400" indent="0">
              <a:lnSpc>
                <a:spcPct val="120000"/>
              </a:lnSpc>
              <a:buNone/>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285435"/>
      </p:ext>
    </p:extLst>
  </p:cSld>
  <p:clrMapOvr>
    <a:masterClrMapping/>
  </p:clrMapOvr>
  <p:transition>
    <p:fade/>
  </p:transition>
  <p:extLst>
    <p:ext uri="{DCECCB84-F9BA-43D5-87BE-67443E8EF086}">
      <p15:sldGuideLst xmlns:p15="http://schemas.microsoft.com/office/powerpoint/2012/main">
        <p15:guide id="2" orient="horz" pos="912">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Left align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a:xfrm>
            <a:off x="427038" y="449263"/>
            <a:ext cx="11303917" cy="742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lvl1pPr>
              <a:lnSpc>
                <a:spcPct val="120000"/>
              </a:lnSpc>
              <a:defRPr>
                <a:solidFill>
                  <a:schemeClr val="bg1"/>
                </a:solidFill>
              </a:defRPr>
            </a:lvl1pPr>
            <a:lvl2pPr>
              <a:lnSpc>
                <a:spcPct val="120000"/>
              </a:lnSpc>
              <a:defRPr>
                <a:solidFill>
                  <a:schemeClr val="bg1"/>
                </a:solidFill>
              </a:defRPr>
            </a:lvl2pPr>
            <a:lvl3pPr>
              <a:lnSpc>
                <a:spcPct val="120000"/>
              </a:lnSpc>
              <a:defRPr>
                <a:solidFill>
                  <a:schemeClr val="accent5"/>
                </a:solidFill>
              </a:defRPr>
            </a:lvl3pPr>
            <a:lvl4pPr>
              <a:lnSpc>
                <a:spcPct val="120000"/>
              </a:lnSpc>
              <a:defRPr>
                <a:solidFill>
                  <a:schemeClr val="bg1"/>
                </a:solidFill>
              </a:defRPr>
            </a:lvl4pPr>
            <a:lvl5pPr>
              <a:lnSpc>
                <a:spcPct val="120000"/>
              </a:lnSpc>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3596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ramp layout - for examp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310"/>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27037" y="1696924"/>
            <a:ext cx="11306469" cy="287771"/>
          </a:xfrm>
          <a:prstGeom prst="rect">
            <a:avLst/>
          </a:prstGeom>
        </p:spPr>
        <p:txBody>
          <a:bodyPr wrap="square" lIns="0" tIns="0" rIns="0" bIns="0">
            <a:no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28864" y="2922366"/>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27037" y="4430181"/>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25211" y="4226273"/>
            <a:ext cx="11306469" cy="243143"/>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27038" y="3165654"/>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347160158"/>
      </p:ext>
    </p:extLst>
  </p:cSld>
  <p:clrMapOvr>
    <a:masterClrMapping/>
  </p:clrMapOvr>
  <p:transition>
    <p:fade/>
  </p:transition>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27038" y="1693863"/>
            <a:ext cx="9384447" cy="2134430"/>
          </a:xfrm>
          <a:prstGeom prst="rect">
            <a:avLst/>
          </a:prstGeom>
        </p:spPr>
        <p:txBody>
          <a:bodyPr wrap="square" lIns="0" tIns="0" rIns="0" bIns="0">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p:txBody>
      </p:sp>
      <p:sp>
        <p:nvSpPr>
          <p:cNvPr id="4" name="Title 1">
            <a:extLst>
              <a:ext uri="{FF2B5EF4-FFF2-40B4-BE49-F238E27FC236}">
                <a16:creationId xmlns:a16="http://schemas.microsoft.com/office/drawing/2014/main" id="{5CCFAE01-71ED-4AB3-9B29-358FA45430DC}"/>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1175670128"/>
      </p:ext>
    </p:extLst>
  </p:cSld>
  <p:clrMapOvr>
    <a:masterClrMapping/>
  </p:clrMapOvr>
  <p:transition>
    <p:fade/>
  </p:transition>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with 3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27038" y="1192213"/>
            <a:ext cx="9384447" cy="603538"/>
          </a:xfrm>
          <a:prstGeom prst="rect">
            <a:avLst/>
          </a:prstGeom>
        </p:spPr>
        <p:txBody>
          <a:bodyPr wrap="square" lIns="0" tIns="0" rIns="0" bIns="0">
            <a:no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02625"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5212"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89438"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09431"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3910823"/>
      </p:ext>
    </p:extLst>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0981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with 2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270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894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32A8F166-EFD0-456F-95ED-BAC8D0C09AA5}"/>
              </a:ext>
            </a:extLst>
          </p:cNvPr>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7B969E52-DD21-482B-922C-E6A9B904D68E}"/>
              </a:ext>
            </a:extLst>
          </p:cNvPr>
          <p:cNvSpPr>
            <a:spLocks noGrp="1"/>
          </p:cNvSpPr>
          <p:nvPr>
            <p:ph type="body" sz="quarter" idx="19"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3472561336"/>
      </p:ext>
    </p:extLst>
  </p:cSld>
  <p:clrMapOvr>
    <a:masterClrMapping/>
  </p:clrMapOvr>
  <p:transition>
    <p:fade/>
  </p:transition>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hqprint">
            <a:extLst>
              <a:ext uri="{28A0092B-C50C-407E-A947-70E740481C1C}">
                <a14:useLocalDpi xmlns:a14="http://schemas.microsoft.com/office/drawing/2010/main"/>
              </a:ext>
            </a:extLst>
          </a:blip>
          <a:srcRect b="-1"/>
          <a:stretch/>
        </p:blipFill>
        <p:spPr>
          <a:xfrm>
            <a:off x="8302626" y="1192213"/>
            <a:ext cx="3609417" cy="3103720"/>
          </a:xfrm>
          <a:prstGeom prst="rect">
            <a:avLst/>
          </a:prstGeom>
        </p:spPr>
      </p:pic>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b="-1"/>
          <a:stretch/>
        </p:blipFill>
        <p:spPr>
          <a:xfrm>
            <a:off x="4395289" y="1192214"/>
            <a:ext cx="3612531" cy="3099394"/>
          </a:xfrm>
          <a:prstGeom prst="rect">
            <a:avLst/>
          </a:prstGeom>
        </p:spPr>
      </p:pic>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27038" y="1192215"/>
            <a:ext cx="3609417" cy="3108047"/>
          </a:xfrm>
          <a:prstGeom prst="rect">
            <a:avLst/>
          </a:prstGeom>
        </p:spPr>
      </p:pic>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27413" y="2474646"/>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468193"/>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2625" y="2481428"/>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27038" y="481919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364" y="481919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2626" y="481919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5" name="Text Placeholder 4">
            <a:extLst>
              <a:ext uri="{FF2B5EF4-FFF2-40B4-BE49-F238E27FC236}">
                <a16:creationId xmlns:a16="http://schemas.microsoft.com/office/drawing/2014/main" id="{9F043FFF-DBE6-4F44-9A2D-AC62F886594F}"/>
              </a:ext>
            </a:extLst>
          </p:cNvPr>
          <p:cNvSpPr>
            <a:spLocks noGrp="1"/>
          </p:cNvSpPr>
          <p:nvPr>
            <p:ph type="body" sz="quarter" idx="11" hasCustomPrompt="1"/>
          </p:nvPr>
        </p:nvSpPr>
        <p:spPr>
          <a:xfrm>
            <a:off x="427038" y="4589463"/>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9DD312D2-20F7-4E21-ACA0-4776C7B03B77}"/>
              </a:ext>
            </a:extLst>
          </p:cNvPr>
          <p:cNvSpPr>
            <a:spLocks noGrp="1"/>
          </p:cNvSpPr>
          <p:nvPr>
            <p:ph type="body" sz="quarter" idx="26" hasCustomPrompt="1"/>
          </p:nvPr>
        </p:nvSpPr>
        <p:spPr>
          <a:xfrm>
            <a:off x="4389438" y="4589463"/>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7" name="Text Placeholder 4">
            <a:extLst>
              <a:ext uri="{FF2B5EF4-FFF2-40B4-BE49-F238E27FC236}">
                <a16:creationId xmlns:a16="http://schemas.microsoft.com/office/drawing/2014/main" id="{A365DE57-FCD4-42D6-950D-F4CE2AD0E73C}"/>
              </a:ext>
            </a:extLst>
          </p:cNvPr>
          <p:cNvSpPr>
            <a:spLocks noGrp="1"/>
          </p:cNvSpPr>
          <p:nvPr>
            <p:ph type="body" sz="quarter" idx="27" hasCustomPrompt="1"/>
          </p:nvPr>
        </p:nvSpPr>
        <p:spPr>
          <a:xfrm>
            <a:off x="8302625" y="4589463"/>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833455344"/>
      </p:ext>
    </p:extLst>
  </p:cSld>
  <p:clrMapOvr>
    <a:masterClrMapping/>
  </p:clrMapOvr>
  <p:transition>
    <p:fade/>
  </p:transition>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3 image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Photo layout 2</a:t>
            </a:r>
          </a:p>
        </p:txBody>
      </p:sp>
      <p:sp>
        <p:nvSpPr>
          <p:cNvPr id="5" name="Text Placeholder 4"/>
          <p:cNvSpPr>
            <a:spLocks noGrp="1"/>
          </p:cNvSpPr>
          <p:nvPr>
            <p:ph type="body" sz="quarter" idx="11" hasCustomPrompt="1"/>
          </p:nvPr>
        </p:nvSpPr>
        <p:spPr>
          <a:xfrm>
            <a:off x="427038" y="458539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4528" y="4589463"/>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49" y="4599438"/>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cstate="hqprint">
            <a:extLst>
              <a:ext uri="{28A0092B-C50C-407E-A947-70E740481C1C}">
                <a14:useLocalDpi xmlns:a14="http://schemas.microsoft.com/office/drawing/2010/main"/>
              </a:ext>
            </a:extLst>
          </a:blip>
          <a:srcRect r="-1"/>
          <a:stretch/>
        </p:blipFill>
        <p:spPr>
          <a:xfrm>
            <a:off x="8302677" y="1693863"/>
            <a:ext cx="3623053" cy="2589915"/>
          </a:xfrm>
          <a:prstGeom prst="rect">
            <a:avLst/>
          </a:prstGeom>
        </p:spPr>
      </p:pic>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7038" y="1693863"/>
            <a:ext cx="3648727" cy="2589915"/>
          </a:xfrm>
          <a:prstGeom prst="rect">
            <a:avLst/>
          </a:prstGeom>
        </p:spPr>
      </p:pic>
      <p:pic>
        <p:nvPicPr>
          <p:cNvPr id="17" name="Picture 1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389438" y="169386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7815" y="273477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94109" y="272791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02625" y="272791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25212" y="481564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6664" y="4819715"/>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574" y="4829690"/>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16047072"/>
      </p:ext>
    </p:extLst>
  </p:cSld>
  <p:clrMapOvr>
    <a:masterClrMapping/>
  </p:clrMapOvr>
  <p:transition>
    <p:fade/>
  </p:transition>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27038" y="449263"/>
            <a:ext cx="3344862" cy="6096000"/>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53000" y="449263"/>
            <a:ext cx="7056438" cy="6096000"/>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7931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27038" y="960438"/>
            <a:ext cx="11582400" cy="1241425"/>
          </a:xfrm>
          <a:prstGeom prst="rect">
            <a:avLst/>
          </a:prstGeo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1814741226"/>
      </p:ext>
    </p:extLst>
  </p:cSld>
  <p:clrMapOvr>
    <a:masterClrMapping/>
  </p:clrMapOvr>
  <p:transition>
    <p:fade/>
  </p:transition>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33516" y="960438"/>
            <a:ext cx="11575922" cy="1241425"/>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19599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4" name="Text Placeholder 3"/>
          <p:cNvSpPr>
            <a:spLocks noGrp="1"/>
          </p:cNvSpPr>
          <p:nvPr>
            <p:ph type="body" sz="quarter" idx="10" hasCustomPrompt="1"/>
          </p:nvPr>
        </p:nvSpPr>
        <p:spPr>
          <a:xfrm>
            <a:off x="427038" y="1693863"/>
            <a:ext cx="4758211" cy="709612"/>
          </a:xfrm>
          <a:prstGeom prst="rect">
            <a:avLst/>
          </a:prstGeom>
        </p:spPr>
        <p:txBody>
          <a:bodyPr wrap="square" lIns="0" tIns="0" rIns="0" bIns="0">
            <a:no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27038" y="2642806"/>
            <a:ext cx="4758210" cy="2521331"/>
          </a:xfrm>
          <a:prstGeom prst="rect">
            <a:avLst/>
          </a:prstGeom>
        </p:spPr>
        <p:txBody>
          <a:bodyPr lIns="0" tIns="0" rIns="0" bIns="0"/>
          <a:lstStyle>
            <a:lvl1pPr marL="169863" indent="-169863">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
        <p:nvSpPr>
          <p:cNvPr id="7" name="Title 1">
            <a:extLst>
              <a:ext uri="{FF2B5EF4-FFF2-40B4-BE49-F238E27FC236}">
                <a16:creationId xmlns:a16="http://schemas.microsoft.com/office/drawing/2014/main" id="{649BD75C-1DC2-4152-B5D7-C1D7902FB637}"/>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4078700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50BF41-0D1A-4BF7-9FDE-F2B6A7C1918E}"/>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12" name="Picture Placeholder 11">
            <a:extLst>
              <a:ext uri="{FF2B5EF4-FFF2-40B4-BE49-F238E27FC236}">
                <a16:creationId xmlns:a16="http://schemas.microsoft.com/office/drawing/2014/main" id="{E34E5D00-1F12-47CC-871A-467FC690CA1B}"/>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27038" y="1704436"/>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a:t>
            </a:r>
            <a:br>
              <a:rPr lang="en-US"/>
            </a:br>
            <a:r>
              <a:rPr lang="en-US"/>
              <a:t>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3113617" y="1693862"/>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a:t>
            </a:r>
            <a:br>
              <a:rPr lang="en-US"/>
            </a:br>
            <a:r>
              <a:rPr lang="en-US"/>
              <a:t>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23536" y="2309538"/>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3113349" y="2298964"/>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9" name="Title 1">
            <a:extLst>
              <a:ext uri="{FF2B5EF4-FFF2-40B4-BE49-F238E27FC236}">
                <a16:creationId xmlns:a16="http://schemas.microsoft.com/office/drawing/2014/main" id="{D262CD82-196C-4235-89C6-50D926842FBE}"/>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15252066"/>
      </p:ext>
    </p:extLst>
  </p:cSld>
  <p:clrMapOvr>
    <a:masterClrMapping/>
  </p:clrMapOvr>
  <p:transition>
    <p:fade/>
  </p:transition>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86000" y="3490037"/>
            <a:ext cx="7686727"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5" name="Title 1">
            <a:extLst>
              <a:ext uri="{FF2B5EF4-FFF2-40B4-BE49-F238E27FC236}">
                <a16:creationId xmlns:a16="http://schemas.microsoft.com/office/drawing/2014/main" id="{01D6005B-9F8D-4092-A580-A44974F60BA1}"/>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26325055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4">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27038" y="1693863"/>
            <a:ext cx="5321755" cy="1687512"/>
          </a:xfrm>
          <a:prstGeom prst="rect">
            <a:avLst/>
          </a:prstGeom>
        </p:spPr>
        <p:txBody>
          <a:bodyPr wrap="square" lIns="0" tIns="0" rIns="0" bIns="0">
            <a:noAutofit/>
          </a:bodyPr>
          <a:lstStyle>
            <a:lvl1pPr>
              <a:lnSpc>
                <a:spcPct val="100000"/>
              </a:lnSpc>
              <a:spcAft>
                <a:spcPts val="600"/>
              </a:spcAft>
              <a:defRPr sz="3600">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27038" y="3649663"/>
            <a:ext cx="5407004" cy="939800"/>
          </a:xfrm>
          <a:prstGeom prst="rect">
            <a:avLst/>
          </a:prstGeom>
        </p:spPr>
        <p:txBody>
          <a:bodyPr wrap="square" lIns="0" tIns="0" rIns="0" bIns="0">
            <a:noAutofit/>
          </a:bodyPr>
          <a:lstStyle>
            <a:lvl1pPr marL="0" indent="0">
              <a:lnSpc>
                <a:spcPts val="2353"/>
              </a:lnSpc>
              <a:buNone/>
              <a:defRPr sz="1961" b="0" i="0">
                <a:solidFill>
                  <a:schemeClr val="accent5"/>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Tree>
    <p:extLst>
      <p:ext uri="{BB962C8B-B14F-4D97-AF65-F5344CB8AC3E}">
        <p14:creationId xmlns:p14="http://schemas.microsoft.com/office/powerpoint/2010/main" val="3992093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49761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27043" y="1693863"/>
            <a:ext cx="361837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27039" y="5600245"/>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693863"/>
            <a:ext cx="360748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1" name="Chart Placeholder 6"/>
          <p:cNvSpPr>
            <a:spLocks noGrp="1"/>
          </p:cNvSpPr>
          <p:nvPr>
            <p:ph type="chart" sz="quarter" idx="23"/>
          </p:nvPr>
        </p:nvSpPr>
        <p:spPr>
          <a:xfrm>
            <a:off x="8302625" y="1693863"/>
            <a:ext cx="3623051"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2703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330"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29639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29639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92132366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Table styling</a:t>
            </a:r>
          </a:p>
        </p:txBody>
      </p:sp>
      <p:sp>
        <p:nvSpPr>
          <p:cNvPr id="4" name="Table Placeholder 3"/>
          <p:cNvSpPr>
            <a:spLocks noGrp="1"/>
          </p:cNvSpPr>
          <p:nvPr>
            <p:ph type="tbl" sz="quarter" idx="10"/>
          </p:nvPr>
        </p:nvSpPr>
        <p:spPr>
          <a:xfrm>
            <a:off x="442766" y="3155623"/>
            <a:ext cx="11306469" cy="546753"/>
          </a:xfrm>
          <a:prstGeom prst="rect">
            <a:avLst/>
          </a:prstGeom>
        </p:spPr>
        <p:txBody>
          <a:bodyPr anchor="ctr" anchorCtr="0"/>
          <a:lstStyle>
            <a:lvl1pPr algn="ctr">
              <a:defRPr>
                <a:solidFill>
                  <a:schemeClr val="bg1"/>
                </a:solidFill>
              </a:defRPr>
            </a:lvl1pPr>
          </a:lstStyle>
          <a:p>
            <a:r>
              <a:rPr lang="en-US"/>
              <a:t>Click icon to add table</a:t>
            </a:r>
          </a:p>
        </p:txBody>
      </p:sp>
    </p:spTree>
    <p:extLst>
      <p:ext uri="{BB962C8B-B14F-4D97-AF65-F5344CB8AC3E}">
        <p14:creationId xmlns:p14="http://schemas.microsoft.com/office/powerpoint/2010/main" val="42457474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54607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invGray">
          <a:xfrm>
            <a:off x="454170" y="439310"/>
            <a:ext cx="1335673" cy="190278"/>
          </a:xfrm>
          <a:prstGeom prst="rect">
            <a:avLst/>
          </a:prstGeom>
        </p:spPr>
      </p:pic>
    </p:spTree>
    <p:extLst>
      <p:ext uri="{BB962C8B-B14F-4D97-AF65-F5344CB8AC3E}">
        <p14:creationId xmlns:p14="http://schemas.microsoft.com/office/powerpoint/2010/main" val="4290166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192213"/>
            <a:ext cx="11653523" cy="5046663"/>
          </a:xfrm>
          <a:prstGeom prst="rect">
            <a:avLst/>
          </a:prstGeom>
        </p:spPr>
        <p:txBody>
          <a:bodyPr/>
          <a:lstStyle>
            <a:lvl1pPr marL="344488" indent="-344488">
              <a:buClr>
                <a:schemeClr val="tx1"/>
              </a:buClr>
              <a:buSzPct val="90000"/>
              <a:buFont typeface="Arial" pitchFamily="34" charset="0"/>
              <a:buChar char="•"/>
              <a:defRPr sz="2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3088" indent="-228600">
              <a:buClr>
                <a:schemeClr val="tx1"/>
              </a:buClr>
              <a:buSzPct val="90000"/>
              <a:buFont typeface="Arial" pitchFamily="34" charset="0"/>
              <a:buChar char="•"/>
              <a:defRPr sz="24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1688" indent="-228600">
              <a:buClr>
                <a:schemeClr val="tx1"/>
              </a:buClr>
              <a:buSzPct val="90000"/>
              <a:buFont typeface="Arial" pitchFamily="34" charset="0"/>
              <a:buChar char="•"/>
              <a:defRPr sz="20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30288" indent="-228600">
              <a:buClr>
                <a:schemeClr val="tx1"/>
              </a:buClr>
              <a:buSzPct val="90000"/>
              <a:buFont typeface="Arial" pitchFamily="34" charset="0"/>
              <a:buChar char="•"/>
              <a:defRPr sz="1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buClr>
                <a:schemeClr val="tx1"/>
              </a:buClr>
              <a:buSzPct val="90000"/>
              <a:buFont typeface="Arial" pitchFamily="34" charset="0"/>
              <a:buChar char="•"/>
              <a:defRPr sz="1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427038" y="449263"/>
            <a:ext cx="11303917" cy="742950"/>
          </a:xfrm>
          <a:prstGeom prst="rect">
            <a:avLst/>
          </a:prstGeom>
        </p:spPr>
        <p:txBody>
          <a:bodyPr/>
          <a:lstStyle>
            <a:lvl1pPr algn="l" defTabSz="914367" rtl="0" eaLnBrk="1" latinLnBrk="0" hangingPunct="1">
              <a:lnSpc>
                <a:spcPts val="3137"/>
              </a:lnSpc>
              <a:spcBef>
                <a:spcPct val="0"/>
              </a:spcBef>
              <a:buNone/>
              <a:defRPr lang="en-US" sz="3200" b="0" kern="1200" cap="none" spc="-49" baseline="0" dirty="0">
                <a:ln w="3175">
                  <a:noFill/>
                </a:ln>
                <a:solidFill>
                  <a:schemeClr val="tx1"/>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4273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45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501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84359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13806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49584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100148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18471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5016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08410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11778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1288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55598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7079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1221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692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Section Titl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3135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509561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Section Titl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299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31061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8260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83848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6092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2594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30404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35118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77278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2401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266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42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ooken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78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853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793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0606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418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52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473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1374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857435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6853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445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9061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9827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40858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2443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6987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36269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5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32363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96159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18147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6726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032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449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8969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950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79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3024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58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7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99045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42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691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977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79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824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943301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3A89-375B-4C4A-AB83-DAB0BE14060C}"/>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C553A3F2-047A-4A88-A30C-84D4DD1F78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87051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90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597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6208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51340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46265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0FDC-7056-49B4-B9DF-EE8B3F6053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096A9B-3B43-449D-AE69-981AE744D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F2DEC4-974A-435E-A4DE-5C354C14CD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00DFA8-9873-4CDF-8B25-670EA6BA97D1}"/>
              </a:ext>
            </a:extLst>
          </p:cNvPr>
          <p:cNvSpPr>
            <a:spLocks noGrp="1"/>
          </p:cNvSpPr>
          <p:nvPr>
            <p:ph type="dt" sz="half" idx="10"/>
          </p:nvPr>
        </p:nvSpPr>
        <p:spPr/>
        <p:txBody>
          <a:bodyPr/>
          <a:lstStyle/>
          <a:p>
            <a:fld id="{63AEF65B-660C-4526-A2E7-DB19DCAA1B23}" type="datetimeFigureOut">
              <a:rPr lang="en-US" smtClean="0"/>
              <a:t>6/1/2023</a:t>
            </a:fld>
            <a:endParaRPr lang="en-US"/>
          </a:p>
        </p:txBody>
      </p:sp>
      <p:sp>
        <p:nvSpPr>
          <p:cNvPr id="6" name="Footer Placeholder 5">
            <a:extLst>
              <a:ext uri="{FF2B5EF4-FFF2-40B4-BE49-F238E27FC236}">
                <a16:creationId xmlns:a16="http://schemas.microsoft.com/office/drawing/2014/main" id="{87C0B02F-25B8-469B-B349-76C690D435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DF371-2CC7-40D7-B6E3-C1E5B749D56D}"/>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23229782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185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Demo slide photo o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DA6901D4-19D2-42DC-AD8E-8A2EEDF62598}"/>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1804064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552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54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61303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1719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AD882E-FD08-4E4A-A544-25FBF0A4B29F}"/>
              </a:ext>
            </a:extLst>
          </p:cNvPr>
          <p:cNvSpPr>
            <a:spLocks noGrp="1"/>
          </p:cNvSpPr>
          <p:nvPr>
            <p:ph type="title"/>
          </p:nvPr>
        </p:nvSpPr>
        <p:spPr>
          <a:xfrm>
            <a:off x="331510" y="272526"/>
            <a:ext cx="11528981" cy="652970"/>
          </a:xfrm>
        </p:spPr>
        <p:txBody>
          <a:bodyPr/>
          <a:lstStyle/>
          <a:p>
            <a:r>
              <a:rPr lang="en-US"/>
              <a:t>Click to edit Master title style</a:t>
            </a:r>
          </a:p>
        </p:txBody>
      </p:sp>
      <p:sp>
        <p:nvSpPr>
          <p:cNvPr id="5" name="Content Placeholder 2">
            <a:extLst>
              <a:ext uri="{FF2B5EF4-FFF2-40B4-BE49-F238E27FC236}">
                <a16:creationId xmlns:a16="http://schemas.microsoft.com/office/drawing/2014/main" id="{609D768B-590C-C547-A44C-7B7ED67B4B83}"/>
              </a:ext>
            </a:extLst>
          </p:cNvPr>
          <p:cNvSpPr>
            <a:spLocks noGrp="1"/>
          </p:cNvSpPr>
          <p:nvPr>
            <p:ph idx="1"/>
          </p:nvPr>
        </p:nvSpPr>
        <p:spPr>
          <a:xfrm>
            <a:off x="331511" y="1076446"/>
            <a:ext cx="11528980" cy="5100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80061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227589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97950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5986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0920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BC3ECE-A1C5-4EBC-9056-E0DDE6078503}"/>
              </a:ext>
            </a:extLst>
          </p:cNvPr>
          <p:cNvSpPr>
            <a:spLocks noGrp="1"/>
          </p:cNvSpPr>
          <p:nvPr>
            <p:ph type="dt" sz="half" idx="10"/>
          </p:nvPr>
        </p:nvSpPr>
        <p:spPr/>
        <p:txBody>
          <a:bodyPr/>
          <a:lstStyle/>
          <a:p>
            <a:fld id="{5744D0A8-4F75-4D7A-BDA3-5F860BE2036A}" type="datetimeFigureOut">
              <a:rPr lang="en-US" smtClean="0"/>
              <a:t>6/1/2023</a:t>
            </a:fld>
            <a:endParaRPr lang="en-US"/>
          </a:p>
        </p:txBody>
      </p:sp>
      <p:sp>
        <p:nvSpPr>
          <p:cNvPr id="3" name="Footer Placeholder 2">
            <a:extLst>
              <a:ext uri="{FF2B5EF4-FFF2-40B4-BE49-F238E27FC236}">
                <a16:creationId xmlns:a16="http://schemas.microsoft.com/office/drawing/2014/main" id="{801A9D50-314F-4C32-AB28-831332F9B8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465661-0636-4B52-B9A9-BF0C8C0453D9}"/>
              </a:ext>
            </a:extLst>
          </p:cNvPr>
          <p:cNvSpPr>
            <a:spLocks noGrp="1"/>
          </p:cNvSpPr>
          <p:nvPr>
            <p:ph type="sldNum" sz="quarter" idx="12"/>
          </p:nvPr>
        </p:nvSpPr>
        <p:spPr/>
        <p:txBody>
          <a:bodyPr/>
          <a:lstStyle/>
          <a:p>
            <a:fld id="{A042819E-D3E6-4806-B59F-D2F0D9C34108}" type="slidenum">
              <a:rPr lang="en-US" smtClean="0"/>
              <a:t>‹#›</a:t>
            </a:fld>
            <a:endParaRPr lang="en-US"/>
          </a:p>
        </p:txBody>
      </p:sp>
    </p:spTree>
    <p:extLst>
      <p:ext uri="{BB962C8B-B14F-4D97-AF65-F5344CB8AC3E}">
        <p14:creationId xmlns:p14="http://schemas.microsoft.com/office/powerpoint/2010/main" val="17675939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311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5658-FCB2-46EC-B69A-95E58C8B55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BF3F4-A9EB-4C14-A7C8-64BED84C2E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8A5D2-DFC9-414A-850E-2221D7169373}"/>
              </a:ext>
            </a:extLst>
          </p:cNvPr>
          <p:cNvSpPr>
            <a:spLocks noGrp="1"/>
          </p:cNvSpPr>
          <p:nvPr>
            <p:ph type="dt" sz="half" idx="10"/>
          </p:nvPr>
        </p:nvSpPr>
        <p:spPr/>
        <p:txBody>
          <a:bodyPr/>
          <a:lstStyle/>
          <a:p>
            <a:fld id="{549ABCF2-3B2E-48B8-B4B9-C29D203205BC}" type="datetimeFigureOut">
              <a:rPr lang="en-US" smtClean="0"/>
              <a:t>6/1/2023</a:t>
            </a:fld>
            <a:endParaRPr lang="en-US"/>
          </a:p>
        </p:txBody>
      </p:sp>
      <p:sp>
        <p:nvSpPr>
          <p:cNvPr id="5" name="Footer Placeholder 4">
            <a:extLst>
              <a:ext uri="{FF2B5EF4-FFF2-40B4-BE49-F238E27FC236}">
                <a16:creationId xmlns:a16="http://schemas.microsoft.com/office/drawing/2014/main" id="{DC0EE4C0-2FD5-44DF-9C82-1D228B141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AFF7A-73EB-4505-A21F-62594D0B280D}"/>
              </a:ext>
            </a:extLst>
          </p:cNvPr>
          <p:cNvSpPr>
            <a:spLocks noGrp="1"/>
          </p:cNvSpPr>
          <p:nvPr>
            <p:ph type="sldNum" sz="quarter" idx="12"/>
          </p:nvPr>
        </p:nvSpPr>
        <p:spPr/>
        <p:txBody>
          <a:bodyPr/>
          <a:lstStyle/>
          <a:p>
            <a:fld id="{6273F26C-97E9-425F-8AC2-297C5907E81C}" type="slidenum">
              <a:rPr lang="en-US" smtClean="0"/>
              <a:t>‹#›</a:t>
            </a:fld>
            <a:endParaRPr lang="en-US"/>
          </a:p>
        </p:txBody>
      </p:sp>
    </p:spTree>
    <p:extLst>
      <p:ext uri="{BB962C8B-B14F-4D97-AF65-F5344CB8AC3E}">
        <p14:creationId xmlns:p14="http://schemas.microsoft.com/office/powerpoint/2010/main" val="42608360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94666802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88827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63138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05807"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grpSp>
        <p:nvGrpSpPr>
          <p:cNvPr id="49" name="Group 48">
            <a:extLst>
              <a:ext uri="{FF2B5EF4-FFF2-40B4-BE49-F238E27FC236}">
                <a16:creationId xmlns:a16="http://schemas.microsoft.com/office/drawing/2014/main" id="{5A28822A-29B5-4496-8BB2-419BE251ACD5}"/>
              </a:ext>
            </a:extLst>
          </p:cNvPr>
          <p:cNvGrpSpPr/>
          <p:nvPr userDrawn="1"/>
        </p:nvGrpSpPr>
        <p:grpSpPr>
          <a:xfrm>
            <a:off x="8206033" y="1774638"/>
            <a:ext cx="2507811" cy="3747870"/>
            <a:chOff x="8206033" y="1774638"/>
            <a:chExt cx="2507811" cy="3747870"/>
          </a:xfrm>
        </p:grpSpPr>
        <p:sp>
          <p:nvSpPr>
            <p:cNvPr id="8" name="Freeform: Shape 7">
              <a:extLst>
                <a:ext uri="{FF2B5EF4-FFF2-40B4-BE49-F238E27FC236}">
                  <a16:creationId xmlns:a16="http://schemas.microsoft.com/office/drawing/2014/main" id="{E9A1D399-1620-494F-A0FD-B080634347AC}"/>
                </a:ext>
              </a:extLst>
            </p:cNvPr>
            <p:cNvSpPr/>
            <p:nvPr/>
          </p:nvSpPr>
          <p:spPr>
            <a:xfrm>
              <a:off x="9635998" y="34361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2780101-3835-4062-B562-018F950F4727}"/>
                </a:ext>
              </a:extLst>
            </p:cNvPr>
            <p:cNvSpPr/>
            <p:nvPr/>
          </p:nvSpPr>
          <p:spPr>
            <a:xfrm>
              <a:off x="9606438" y="3412687"/>
              <a:ext cx="1107406" cy="1290350"/>
            </a:xfrm>
            <a:custGeom>
              <a:avLst/>
              <a:gdLst>
                <a:gd name="connsiteX0" fmla="*/ 1085508 w 1086581"/>
                <a:gd name="connsiteY0" fmla="*/ 322182 h 1266085"/>
                <a:gd name="connsiteX1" fmla="*/ 1079006 w 1086581"/>
                <a:gd name="connsiteY1" fmla="*/ 311329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182 h 1266085"/>
                <a:gd name="connsiteX14" fmla="*/ 542245 w 1086581"/>
                <a:gd name="connsiteY14" fmla="*/ 28236 h 1266085"/>
                <a:gd name="connsiteX15" fmla="*/ 1045706 w 1086581"/>
                <a:gd name="connsiteY15" fmla="*/ 322544 h 1266085"/>
                <a:gd name="connsiteX16" fmla="*/ 544280 w 1086581"/>
                <a:gd name="connsiteY16" fmla="*/ 617678 h 1266085"/>
                <a:gd name="connsiteX17" fmla="*/ 40820 w 1086581"/>
                <a:gd name="connsiteY17" fmla="*/ 323370 h 1266085"/>
                <a:gd name="connsiteX18" fmla="*/ 542245 w 1086581"/>
                <a:gd name="connsiteY18" fmla="*/ 28236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5 w 1086581"/>
                <a:gd name="connsiteY24" fmla="*/ 1229445 h 1266085"/>
                <a:gd name="connsiteX25" fmla="*/ 558415 w 1086581"/>
                <a:gd name="connsiteY25" fmla="*/ 640055 h 1266085"/>
                <a:gd name="connsiteX26" fmla="*/ 1057239 w 1086581"/>
                <a:gd name="connsiteY26" fmla="*/ 346470 h 1266085"/>
                <a:gd name="connsiteX27" fmla="*/ 1058257 w 1086581"/>
                <a:gd name="connsiteY27" fmla="*/ 935293 h 1266085"/>
                <a:gd name="connsiteX28" fmla="*/ 558415 w 1086581"/>
                <a:gd name="connsiteY28" fmla="*/ 1229445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182"/>
                  </a:moveTo>
                  <a:cubicBezTo>
                    <a:pt x="1085508" y="317789"/>
                    <a:pt x="1083020" y="313706"/>
                    <a:pt x="1079006" y="311329"/>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182"/>
                  </a:lnTo>
                  <a:close/>
                  <a:moveTo>
                    <a:pt x="542245" y="28236"/>
                  </a:moveTo>
                  <a:lnTo>
                    <a:pt x="1045706" y="322544"/>
                  </a:lnTo>
                  <a:lnTo>
                    <a:pt x="544280" y="617678"/>
                  </a:lnTo>
                  <a:lnTo>
                    <a:pt x="40820" y="323370"/>
                  </a:lnTo>
                  <a:lnTo>
                    <a:pt x="542245" y="28236"/>
                  </a:lnTo>
                  <a:close/>
                  <a:moveTo>
                    <a:pt x="28268" y="346729"/>
                  </a:moveTo>
                  <a:lnTo>
                    <a:pt x="530146" y="640106"/>
                  </a:lnTo>
                  <a:lnTo>
                    <a:pt x="530146" y="1229549"/>
                  </a:lnTo>
                  <a:lnTo>
                    <a:pt x="29286" y="936740"/>
                  </a:lnTo>
                  <a:lnTo>
                    <a:pt x="28268" y="346729"/>
                  </a:lnTo>
                  <a:close/>
                  <a:moveTo>
                    <a:pt x="558415" y="1229445"/>
                  </a:moveTo>
                  <a:lnTo>
                    <a:pt x="558415" y="640055"/>
                  </a:lnTo>
                  <a:lnTo>
                    <a:pt x="1057239" y="346470"/>
                  </a:lnTo>
                  <a:lnTo>
                    <a:pt x="1058257" y="935293"/>
                  </a:lnTo>
                  <a:lnTo>
                    <a:pt x="558415" y="1229445"/>
                  </a:lnTo>
                  <a:close/>
                </a:path>
              </a:pathLst>
            </a:custGeom>
            <a:solidFill>
              <a:srgbClr val="FFFFFF"/>
            </a:solidFill>
            <a:ln w="564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4EE784-977D-46C4-ADDB-072F275E1D67}"/>
                </a:ext>
              </a:extLst>
            </p:cNvPr>
            <p:cNvSpPr/>
            <p:nvPr/>
          </p:nvSpPr>
          <p:spPr>
            <a:xfrm>
              <a:off x="9635998" y="25934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42A792F-9BBC-4013-83E8-19A53D5D0FC1}"/>
                </a:ext>
              </a:extLst>
            </p:cNvPr>
            <p:cNvSpPr/>
            <p:nvPr/>
          </p:nvSpPr>
          <p:spPr>
            <a:xfrm>
              <a:off x="9606438" y="2569935"/>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600 h 1266085"/>
                <a:gd name="connsiteX22" fmla="*/ 29286 w 1086581"/>
                <a:gd name="connsiteY22" fmla="*/ 936791 h 1266085"/>
                <a:gd name="connsiteX23" fmla="*/ 28268 w 1086581"/>
                <a:gd name="connsiteY23" fmla="*/ 346729 h 1266085"/>
                <a:gd name="connsiteX24" fmla="*/ 558415 w 1086581"/>
                <a:gd name="connsiteY24" fmla="*/ 1229497 h 1266085"/>
                <a:gd name="connsiteX25" fmla="*/ 558415 w 1086581"/>
                <a:gd name="connsiteY25" fmla="*/ 640106 h 1266085"/>
                <a:gd name="connsiteX26" fmla="*/ 1057239 w 1086581"/>
                <a:gd name="connsiteY26" fmla="*/ 346522 h 1266085"/>
                <a:gd name="connsiteX27" fmla="*/ 1058257 w 1086581"/>
                <a:gd name="connsiteY27" fmla="*/ 935344 h 1266085"/>
                <a:gd name="connsiteX28" fmla="*/ 558415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600"/>
                  </a:lnTo>
                  <a:lnTo>
                    <a:pt x="29286" y="936791"/>
                  </a:lnTo>
                  <a:lnTo>
                    <a:pt x="28268" y="346729"/>
                  </a:lnTo>
                  <a:close/>
                  <a:moveTo>
                    <a:pt x="558415" y="1229497"/>
                  </a:moveTo>
                  <a:lnTo>
                    <a:pt x="558415" y="640106"/>
                  </a:lnTo>
                  <a:lnTo>
                    <a:pt x="1057239" y="346522"/>
                  </a:lnTo>
                  <a:lnTo>
                    <a:pt x="1058257" y="935344"/>
                  </a:lnTo>
                  <a:lnTo>
                    <a:pt x="558415" y="1229497"/>
                  </a:lnTo>
                  <a:close/>
                </a:path>
              </a:pathLst>
            </a:custGeom>
            <a:solidFill>
              <a:srgbClr val="FFFFFF"/>
            </a:solidFill>
            <a:ln w="564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846AC73-33F5-48D9-8EED-EFC8BA402E88}"/>
                </a:ext>
              </a:extLst>
            </p:cNvPr>
            <p:cNvSpPr/>
            <p:nvPr/>
          </p:nvSpPr>
          <p:spPr>
            <a:xfrm>
              <a:off x="9635998" y="1803468"/>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accent5"/>
            </a:solidFill>
            <a:ln w="564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D73F58-473A-4E63-8C3D-A27D2DA90B86}"/>
                </a:ext>
              </a:extLst>
            </p:cNvPr>
            <p:cNvSpPr/>
            <p:nvPr/>
          </p:nvSpPr>
          <p:spPr>
            <a:xfrm>
              <a:off x="9606381" y="1774638"/>
              <a:ext cx="1107406" cy="1290297"/>
            </a:xfrm>
            <a:custGeom>
              <a:avLst/>
              <a:gdLst>
                <a:gd name="connsiteX0" fmla="*/ 1085564 w 1086581"/>
                <a:gd name="connsiteY0" fmla="*/ 322233 h 1266033"/>
                <a:gd name="connsiteX1" fmla="*/ 1079062 w 1086581"/>
                <a:gd name="connsiteY1" fmla="*/ 311381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4 h 1266033"/>
                <a:gd name="connsiteX8" fmla="*/ 536704 w 1086581"/>
                <a:gd name="connsiteY8" fmla="*/ 1264018 h 1266033"/>
                <a:gd name="connsiteX9" fmla="*/ 544337 w 1086581"/>
                <a:gd name="connsiteY9" fmla="*/ 1266033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64 w 1086581"/>
                <a:gd name="connsiteY13" fmla="*/ 322233 h 1266033"/>
                <a:gd name="connsiteX14" fmla="*/ 542302 w 1086581"/>
                <a:gd name="connsiteY14" fmla="*/ 28287 h 1266033"/>
                <a:gd name="connsiteX15" fmla="*/ 1045762 w 1086581"/>
                <a:gd name="connsiteY15" fmla="*/ 322595 h 1266033"/>
                <a:gd name="connsiteX16" fmla="*/ 544337 w 1086581"/>
                <a:gd name="connsiteY16" fmla="*/ 617730 h 1266033"/>
                <a:gd name="connsiteX17" fmla="*/ 40876 w 1086581"/>
                <a:gd name="connsiteY17" fmla="*/ 323422 h 1266033"/>
                <a:gd name="connsiteX18" fmla="*/ 542302 w 1086581"/>
                <a:gd name="connsiteY18" fmla="*/ 28287 h 1266033"/>
                <a:gd name="connsiteX19" fmla="*/ 28325 w 1086581"/>
                <a:gd name="connsiteY19" fmla="*/ 346729 h 1266033"/>
                <a:gd name="connsiteX20" fmla="*/ 530203 w 1086581"/>
                <a:gd name="connsiteY20" fmla="*/ 640106 h 1266033"/>
                <a:gd name="connsiteX21" fmla="*/ 530203 w 1086581"/>
                <a:gd name="connsiteY21" fmla="*/ 1229600 h 1266033"/>
                <a:gd name="connsiteX22" fmla="*/ 29343 w 1086581"/>
                <a:gd name="connsiteY22" fmla="*/ 936791 h 1266033"/>
                <a:gd name="connsiteX23" fmla="*/ 28325 w 1086581"/>
                <a:gd name="connsiteY23" fmla="*/ 346729 h 1266033"/>
                <a:gd name="connsiteX24" fmla="*/ 558471 w 1086581"/>
                <a:gd name="connsiteY24" fmla="*/ 1229497 h 1266033"/>
                <a:gd name="connsiteX25" fmla="*/ 558471 w 1086581"/>
                <a:gd name="connsiteY25" fmla="*/ 640106 h 1266033"/>
                <a:gd name="connsiteX26" fmla="*/ 1057296 w 1086581"/>
                <a:gd name="connsiteY26" fmla="*/ 346522 h 1266033"/>
                <a:gd name="connsiteX27" fmla="*/ 1058313 w 1086581"/>
                <a:gd name="connsiteY27" fmla="*/ 935344 h 1266033"/>
                <a:gd name="connsiteX28" fmla="*/ 558471 w 1086581"/>
                <a:gd name="connsiteY28" fmla="*/ 1229497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64" y="322233"/>
                  </a:moveTo>
                  <a:cubicBezTo>
                    <a:pt x="1085564" y="317841"/>
                    <a:pt x="1083077" y="313758"/>
                    <a:pt x="1079062" y="311381"/>
                  </a:cubicBezTo>
                  <a:lnTo>
                    <a:pt x="549877" y="2035"/>
                  </a:lnTo>
                  <a:cubicBezTo>
                    <a:pt x="545241" y="-704"/>
                    <a:pt x="539249" y="-652"/>
                    <a:pt x="534612" y="2035"/>
                  </a:cubicBezTo>
                  <a:lnTo>
                    <a:pt x="6502" y="312828"/>
                  </a:lnTo>
                  <a:cubicBezTo>
                    <a:pt x="2431" y="315205"/>
                    <a:pt x="0" y="319288"/>
                    <a:pt x="0" y="323732"/>
                  </a:cubicBezTo>
                  <a:lnTo>
                    <a:pt x="1074" y="943871"/>
                  </a:lnTo>
                  <a:cubicBezTo>
                    <a:pt x="1074" y="948264"/>
                    <a:pt x="3562" y="952346"/>
                    <a:pt x="7576" y="954724"/>
                  </a:cubicBezTo>
                  <a:lnTo>
                    <a:pt x="536704" y="1264018"/>
                  </a:lnTo>
                  <a:cubicBezTo>
                    <a:pt x="539022" y="1265362"/>
                    <a:pt x="541680" y="1266033"/>
                    <a:pt x="544337" y="1266033"/>
                  </a:cubicBezTo>
                  <a:cubicBezTo>
                    <a:pt x="546994" y="1266033"/>
                    <a:pt x="549651" y="1265362"/>
                    <a:pt x="551969" y="1263966"/>
                  </a:cubicBezTo>
                  <a:lnTo>
                    <a:pt x="1080080" y="953173"/>
                  </a:lnTo>
                  <a:cubicBezTo>
                    <a:pt x="1084151" y="950796"/>
                    <a:pt x="1086582" y="946713"/>
                    <a:pt x="1086582" y="942269"/>
                  </a:cubicBezTo>
                  <a:lnTo>
                    <a:pt x="1085564" y="322233"/>
                  </a:lnTo>
                  <a:close/>
                  <a:moveTo>
                    <a:pt x="542302" y="28287"/>
                  </a:moveTo>
                  <a:lnTo>
                    <a:pt x="1045762" y="322595"/>
                  </a:lnTo>
                  <a:lnTo>
                    <a:pt x="544337" y="617730"/>
                  </a:lnTo>
                  <a:lnTo>
                    <a:pt x="40876" y="323422"/>
                  </a:lnTo>
                  <a:lnTo>
                    <a:pt x="542302" y="28287"/>
                  </a:lnTo>
                  <a:close/>
                  <a:moveTo>
                    <a:pt x="28325" y="346729"/>
                  </a:moveTo>
                  <a:lnTo>
                    <a:pt x="530203" y="640106"/>
                  </a:lnTo>
                  <a:lnTo>
                    <a:pt x="530203" y="1229600"/>
                  </a:lnTo>
                  <a:lnTo>
                    <a:pt x="29343" y="936791"/>
                  </a:lnTo>
                  <a:lnTo>
                    <a:pt x="28325" y="346729"/>
                  </a:lnTo>
                  <a:close/>
                  <a:moveTo>
                    <a:pt x="558471" y="1229497"/>
                  </a:moveTo>
                  <a:lnTo>
                    <a:pt x="558471" y="640106"/>
                  </a:lnTo>
                  <a:lnTo>
                    <a:pt x="1057296" y="346522"/>
                  </a:lnTo>
                  <a:lnTo>
                    <a:pt x="1058313" y="935344"/>
                  </a:lnTo>
                  <a:lnTo>
                    <a:pt x="558471" y="1229497"/>
                  </a:lnTo>
                  <a:close/>
                </a:path>
              </a:pathLst>
            </a:custGeom>
            <a:solidFill>
              <a:srgbClr val="FFFFFF"/>
            </a:solidFill>
            <a:ln w="564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499E092-36F0-495A-8ADD-8713227A7309}"/>
                </a:ext>
              </a:extLst>
            </p:cNvPr>
            <p:cNvSpPr/>
            <p:nvPr/>
          </p:nvSpPr>
          <p:spPr>
            <a:xfrm>
              <a:off x="8938791" y="3847012"/>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grpSp>
          <p:nvGrpSpPr>
            <p:cNvPr id="17" name="Graphic 2">
              <a:extLst>
                <a:ext uri="{FF2B5EF4-FFF2-40B4-BE49-F238E27FC236}">
                  <a16:creationId xmlns:a16="http://schemas.microsoft.com/office/drawing/2014/main" id="{FD7C6D12-DA93-4532-8919-23B1BE712E1E}"/>
                </a:ext>
              </a:extLst>
            </p:cNvPr>
            <p:cNvGrpSpPr/>
            <p:nvPr/>
          </p:nvGrpSpPr>
          <p:grpSpPr>
            <a:xfrm>
              <a:off x="8909174" y="3818216"/>
              <a:ext cx="1107348" cy="1290369"/>
              <a:chOff x="8933659" y="3815046"/>
              <a:chExt cx="1086525" cy="1266104"/>
            </a:xfrm>
            <a:solidFill>
              <a:srgbClr val="FFFFFF"/>
            </a:solidFill>
          </p:grpSpPr>
          <p:sp>
            <p:nvSpPr>
              <p:cNvPr id="22" name="Freeform: Shape 21">
                <a:extLst>
                  <a:ext uri="{FF2B5EF4-FFF2-40B4-BE49-F238E27FC236}">
                    <a16:creationId xmlns:a16="http://schemas.microsoft.com/office/drawing/2014/main" id="{08BA4A41-8480-4A56-8275-360731488D73}"/>
                  </a:ext>
                </a:extLst>
              </p:cNvPr>
              <p:cNvSpPr/>
              <p:nvPr/>
            </p:nvSpPr>
            <p:spPr>
              <a:xfrm>
                <a:off x="8933659" y="3815046"/>
                <a:ext cx="1086525" cy="1266104"/>
              </a:xfrm>
              <a:custGeom>
                <a:avLst/>
                <a:gdLst>
                  <a:gd name="connsiteX0" fmla="*/ 544337 w 1086525"/>
                  <a:gd name="connsiteY0" fmla="*/ 1266105 h 1266104"/>
                  <a:gd name="connsiteX1" fmla="*/ 536704 w 1086525"/>
                  <a:gd name="connsiteY1" fmla="*/ 1264089 h 1266104"/>
                  <a:gd name="connsiteX2" fmla="*/ 7576 w 1086525"/>
                  <a:gd name="connsiteY2" fmla="*/ 954743 h 1266104"/>
                  <a:gd name="connsiteX3" fmla="*/ 1074 w 1086525"/>
                  <a:gd name="connsiteY3" fmla="*/ 943891 h 1266104"/>
                  <a:gd name="connsiteX4" fmla="*/ 0 w 1086525"/>
                  <a:gd name="connsiteY4" fmla="*/ 323751 h 1266104"/>
                  <a:gd name="connsiteX5" fmla="*/ 6502 w 1086525"/>
                  <a:gd name="connsiteY5" fmla="*/ 312847 h 1266104"/>
                  <a:gd name="connsiteX6" fmla="*/ 534612 w 1086525"/>
                  <a:gd name="connsiteY6" fmla="*/ 2054 h 1266104"/>
                  <a:gd name="connsiteX7" fmla="*/ 549877 w 1086525"/>
                  <a:gd name="connsiteY7" fmla="*/ 2054 h 1266104"/>
                  <a:gd name="connsiteX8" fmla="*/ 1079006 w 1086525"/>
                  <a:gd name="connsiteY8" fmla="*/ 311349 h 1266104"/>
                  <a:gd name="connsiteX9" fmla="*/ 1085508 w 1086525"/>
                  <a:gd name="connsiteY9" fmla="*/ 322201 h 1266104"/>
                  <a:gd name="connsiteX10" fmla="*/ 1086525 w 1086525"/>
                  <a:gd name="connsiteY10" fmla="*/ 942340 h 1266104"/>
                  <a:gd name="connsiteX11" fmla="*/ 1080024 w 1086525"/>
                  <a:gd name="connsiteY11" fmla="*/ 953244 h 1266104"/>
                  <a:gd name="connsiteX12" fmla="*/ 551913 w 1086525"/>
                  <a:gd name="connsiteY12" fmla="*/ 1264037 h 1266104"/>
                  <a:gd name="connsiteX13" fmla="*/ 544337 w 1086525"/>
                  <a:gd name="connsiteY13" fmla="*/ 1266105 h 1266104"/>
                  <a:gd name="connsiteX14" fmla="*/ 29343 w 1086525"/>
                  <a:gd name="connsiteY14" fmla="*/ 936759 h 1266104"/>
                  <a:gd name="connsiteX15" fmla="*/ 544337 w 1086525"/>
                  <a:gd name="connsiteY15" fmla="*/ 1237785 h 1266104"/>
                  <a:gd name="connsiteX16" fmla="*/ 1058313 w 1086525"/>
                  <a:gd name="connsiteY16" fmla="*/ 935260 h 1266104"/>
                  <a:gd name="connsiteX17" fmla="*/ 1057296 w 1086525"/>
                  <a:gd name="connsiteY17" fmla="*/ 329229 h 1266104"/>
                  <a:gd name="connsiteX18" fmla="*/ 542301 w 1086525"/>
                  <a:gd name="connsiteY18" fmla="*/ 28203 h 1266104"/>
                  <a:gd name="connsiteX19" fmla="*/ 28325 w 1086525"/>
                  <a:gd name="connsiteY19" fmla="*/ 330728 h 1266104"/>
                  <a:gd name="connsiteX20" fmla="*/ 29343 w 1086525"/>
                  <a:gd name="connsiteY20" fmla="*/ 936759 h 12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6525" h="1266104">
                    <a:moveTo>
                      <a:pt x="544337" y="1266105"/>
                    </a:moveTo>
                    <a:cubicBezTo>
                      <a:pt x="541680" y="1266105"/>
                      <a:pt x="539022" y="1265433"/>
                      <a:pt x="536704" y="1264089"/>
                    </a:cubicBezTo>
                    <a:lnTo>
                      <a:pt x="7576" y="954743"/>
                    </a:lnTo>
                    <a:cubicBezTo>
                      <a:pt x="3505" y="952366"/>
                      <a:pt x="1074" y="948283"/>
                      <a:pt x="1074" y="943891"/>
                    </a:cubicBezTo>
                    <a:lnTo>
                      <a:pt x="0" y="323751"/>
                    </a:lnTo>
                    <a:cubicBezTo>
                      <a:pt x="0" y="319359"/>
                      <a:pt x="2431" y="315276"/>
                      <a:pt x="6502" y="312847"/>
                    </a:cubicBezTo>
                    <a:lnTo>
                      <a:pt x="534612" y="2054"/>
                    </a:lnTo>
                    <a:cubicBezTo>
                      <a:pt x="539249" y="-685"/>
                      <a:pt x="545241" y="-685"/>
                      <a:pt x="549877" y="2054"/>
                    </a:cubicBezTo>
                    <a:lnTo>
                      <a:pt x="1079006" y="311349"/>
                    </a:lnTo>
                    <a:cubicBezTo>
                      <a:pt x="1083077" y="313726"/>
                      <a:pt x="1085508" y="317808"/>
                      <a:pt x="1085508" y="322201"/>
                    </a:cubicBezTo>
                    <a:lnTo>
                      <a:pt x="1086525" y="942340"/>
                    </a:lnTo>
                    <a:cubicBezTo>
                      <a:pt x="1086525" y="946733"/>
                      <a:pt x="1084094" y="950815"/>
                      <a:pt x="1080024" y="953244"/>
                    </a:cubicBezTo>
                    <a:lnTo>
                      <a:pt x="551913" y="1264037"/>
                    </a:lnTo>
                    <a:cubicBezTo>
                      <a:pt x="549708" y="1265433"/>
                      <a:pt x="547051" y="1266105"/>
                      <a:pt x="544337" y="1266105"/>
                    </a:cubicBezTo>
                    <a:close/>
                    <a:moveTo>
                      <a:pt x="29343" y="936759"/>
                    </a:moveTo>
                    <a:lnTo>
                      <a:pt x="544337" y="1237785"/>
                    </a:lnTo>
                    <a:lnTo>
                      <a:pt x="1058313" y="935260"/>
                    </a:lnTo>
                    <a:lnTo>
                      <a:pt x="1057296" y="329229"/>
                    </a:lnTo>
                    <a:lnTo>
                      <a:pt x="542301" y="28203"/>
                    </a:lnTo>
                    <a:lnTo>
                      <a:pt x="28325" y="330728"/>
                    </a:lnTo>
                    <a:lnTo>
                      <a:pt x="29343" y="936759"/>
                    </a:lnTo>
                    <a:close/>
                  </a:path>
                </a:pathLst>
              </a:custGeom>
              <a:solidFill>
                <a:srgbClr val="FFFFFF"/>
              </a:solidFill>
              <a:ln w="564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D8230B3-C80D-4D60-8867-2C0EB617A802}"/>
                  </a:ext>
                </a:extLst>
              </p:cNvPr>
              <p:cNvSpPr/>
              <p:nvPr/>
            </p:nvSpPr>
            <p:spPr>
              <a:xfrm>
                <a:off x="8941235" y="4126394"/>
                <a:ext cx="1072504" cy="334616"/>
              </a:xfrm>
              <a:custGeom>
                <a:avLst/>
                <a:gdLst>
                  <a:gd name="connsiteX0" fmla="*/ 536761 w 1072504"/>
                  <a:gd name="connsiteY0" fmla="*/ 334617 h 334616"/>
                  <a:gd name="connsiteX1" fmla="*/ 529128 w 1072504"/>
                  <a:gd name="connsiteY1" fmla="*/ 332601 h 334616"/>
                  <a:gd name="connsiteX2" fmla="*/ 0 w 1072504"/>
                  <a:gd name="connsiteY2" fmla="*/ 23255 h 334616"/>
                  <a:gd name="connsiteX3" fmla="*/ 15208 w 1072504"/>
                  <a:gd name="connsiteY3" fmla="*/ 1499 h 334616"/>
                  <a:gd name="connsiteX4" fmla="*/ 536704 w 1072504"/>
                  <a:gd name="connsiteY4" fmla="*/ 306349 h 334616"/>
                  <a:gd name="connsiteX5" fmla="*/ 1057183 w 1072504"/>
                  <a:gd name="connsiteY5" fmla="*/ 0 h 334616"/>
                  <a:gd name="connsiteX6" fmla="*/ 1072504 w 1072504"/>
                  <a:gd name="connsiteY6" fmla="*/ 21705 h 334616"/>
                  <a:gd name="connsiteX7" fmla="*/ 544393 w 1072504"/>
                  <a:gd name="connsiteY7" fmla="*/ 332498 h 334616"/>
                  <a:gd name="connsiteX8" fmla="*/ 536761 w 1072504"/>
                  <a:gd name="connsiteY8" fmla="*/ 334617 h 33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04" h="334616">
                    <a:moveTo>
                      <a:pt x="536761" y="334617"/>
                    </a:moveTo>
                    <a:cubicBezTo>
                      <a:pt x="534104" y="334617"/>
                      <a:pt x="531446" y="333945"/>
                      <a:pt x="529128" y="332601"/>
                    </a:cubicBezTo>
                    <a:lnTo>
                      <a:pt x="0" y="23255"/>
                    </a:lnTo>
                    <a:lnTo>
                      <a:pt x="15208" y="1499"/>
                    </a:lnTo>
                    <a:lnTo>
                      <a:pt x="536704" y="306349"/>
                    </a:lnTo>
                    <a:lnTo>
                      <a:pt x="1057183" y="0"/>
                    </a:lnTo>
                    <a:lnTo>
                      <a:pt x="1072504" y="21705"/>
                    </a:lnTo>
                    <a:lnTo>
                      <a:pt x="544393" y="332498"/>
                    </a:lnTo>
                    <a:cubicBezTo>
                      <a:pt x="542132" y="333945"/>
                      <a:pt x="539475" y="334617"/>
                      <a:pt x="536761" y="334617"/>
                    </a:cubicBezTo>
                    <a:close/>
                  </a:path>
                </a:pathLst>
              </a:custGeom>
              <a:solidFill>
                <a:srgbClr val="FFFFFF"/>
              </a:solidFill>
              <a:ln w="564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08642EA-5267-4C5D-AA00-BF63D723F109}"/>
                  </a:ext>
                </a:extLst>
              </p:cNvPr>
              <p:cNvSpPr/>
              <p:nvPr/>
            </p:nvSpPr>
            <p:spPr>
              <a:xfrm>
                <a:off x="9463861" y="4448092"/>
                <a:ext cx="28268" cy="620139"/>
              </a:xfrm>
              <a:custGeom>
                <a:avLst/>
                <a:gdLst>
                  <a:gd name="connsiteX0" fmla="*/ 0 w 28268"/>
                  <a:gd name="connsiteY0" fmla="*/ 0 h 620139"/>
                  <a:gd name="connsiteX1" fmla="*/ 28268 w 28268"/>
                  <a:gd name="connsiteY1" fmla="*/ 0 h 620139"/>
                  <a:gd name="connsiteX2" fmla="*/ 28268 w 28268"/>
                  <a:gd name="connsiteY2" fmla="*/ 620139 h 620139"/>
                  <a:gd name="connsiteX3" fmla="*/ 0 w 28268"/>
                  <a:gd name="connsiteY3" fmla="*/ 620139 h 620139"/>
                </a:gdLst>
                <a:ahLst/>
                <a:cxnLst>
                  <a:cxn ang="0">
                    <a:pos x="connsiteX0" y="connsiteY0"/>
                  </a:cxn>
                  <a:cxn ang="0">
                    <a:pos x="connsiteX1" y="connsiteY1"/>
                  </a:cxn>
                  <a:cxn ang="0">
                    <a:pos x="connsiteX2" y="connsiteY2"/>
                  </a:cxn>
                  <a:cxn ang="0">
                    <a:pos x="connsiteX3" y="connsiteY3"/>
                  </a:cxn>
                </a:cxnLst>
                <a:rect l="l" t="t" r="r" b="b"/>
                <a:pathLst>
                  <a:path w="28268" h="620139">
                    <a:moveTo>
                      <a:pt x="0" y="0"/>
                    </a:moveTo>
                    <a:lnTo>
                      <a:pt x="28268" y="0"/>
                    </a:lnTo>
                    <a:lnTo>
                      <a:pt x="28268" y="620139"/>
                    </a:lnTo>
                    <a:lnTo>
                      <a:pt x="0" y="620139"/>
                    </a:lnTo>
                    <a:close/>
                  </a:path>
                </a:pathLst>
              </a:custGeom>
              <a:solidFill>
                <a:srgbClr val="FFFFFF"/>
              </a:solidFill>
              <a:ln w="5649" cap="flat">
                <a:no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28E9CDAE-ADAD-4C82-A472-6C7FB3E6A5E3}"/>
                </a:ext>
              </a:extLst>
            </p:cNvPr>
            <p:cNvSpPr/>
            <p:nvPr/>
          </p:nvSpPr>
          <p:spPr>
            <a:xfrm>
              <a:off x="8933029" y="3004313"/>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5A519F-1AA0-44B7-BAE6-4E62720FEE3A}"/>
                </a:ext>
              </a:extLst>
            </p:cNvPr>
            <p:cNvSpPr/>
            <p:nvPr/>
          </p:nvSpPr>
          <p:spPr>
            <a:xfrm>
              <a:off x="8909232" y="2975483"/>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4 w 1086581"/>
                <a:gd name="connsiteY24" fmla="*/ 1229497 h 1266085"/>
                <a:gd name="connsiteX25" fmla="*/ 558414 w 1086581"/>
                <a:gd name="connsiteY25" fmla="*/ 640106 h 1266085"/>
                <a:gd name="connsiteX26" fmla="*/ 1057239 w 1086581"/>
                <a:gd name="connsiteY26" fmla="*/ 346522 h 1266085"/>
                <a:gd name="connsiteX27" fmla="*/ 1058257 w 1086581"/>
                <a:gd name="connsiteY27" fmla="*/ 935344 h 1266085"/>
                <a:gd name="connsiteX28" fmla="*/ 558414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1" y="-704"/>
                    <a:pt x="539248"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549"/>
                  </a:lnTo>
                  <a:lnTo>
                    <a:pt x="29286" y="936740"/>
                  </a:lnTo>
                  <a:lnTo>
                    <a:pt x="28268" y="346729"/>
                  </a:lnTo>
                  <a:close/>
                  <a:moveTo>
                    <a:pt x="558414" y="1229497"/>
                  </a:moveTo>
                  <a:lnTo>
                    <a:pt x="558414" y="640106"/>
                  </a:lnTo>
                  <a:lnTo>
                    <a:pt x="1057239" y="346522"/>
                  </a:lnTo>
                  <a:lnTo>
                    <a:pt x="1058257" y="935344"/>
                  </a:lnTo>
                  <a:lnTo>
                    <a:pt x="558414" y="1229497"/>
                  </a:lnTo>
                  <a:close/>
                </a:path>
              </a:pathLst>
            </a:custGeom>
            <a:solidFill>
              <a:srgbClr val="FFFFFF"/>
            </a:solidFill>
            <a:ln w="564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A7E8296-C103-409C-B7AC-0635CC9F541C}"/>
                </a:ext>
              </a:extLst>
            </p:cNvPr>
            <p:cNvSpPr/>
            <p:nvPr/>
          </p:nvSpPr>
          <p:spPr>
            <a:xfrm>
              <a:off x="8230060" y="4263094"/>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C1DDF8E-0B67-4E0A-A2B8-A2859720063B}"/>
                </a:ext>
              </a:extLst>
            </p:cNvPr>
            <p:cNvSpPr/>
            <p:nvPr/>
          </p:nvSpPr>
          <p:spPr>
            <a:xfrm>
              <a:off x="8206033" y="4232211"/>
              <a:ext cx="1107406" cy="1290297"/>
            </a:xfrm>
            <a:custGeom>
              <a:avLst/>
              <a:gdLst>
                <a:gd name="connsiteX0" fmla="*/ 1085508 w 1086581"/>
                <a:gd name="connsiteY0" fmla="*/ 322182 h 1266033"/>
                <a:gd name="connsiteX1" fmla="*/ 1079006 w 1086581"/>
                <a:gd name="connsiteY1" fmla="*/ 311329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3 h 1266033"/>
                <a:gd name="connsiteX8" fmla="*/ 536704 w 1086581"/>
                <a:gd name="connsiteY8" fmla="*/ 1264018 h 1266033"/>
                <a:gd name="connsiteX9" fmla="*/ 544337 w 1086581"/>
                <a:gd name="connsiteY9" fmla="*/ 1266034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08 w 1086581"/>
                <a:gd name="connsiteY13" fmla="*/ 322182 h 1266033"/>
                <a:gd name="connsiteX14" fmla="*/ 542245 w 1086581"/>
                <a:gd name="connsiteY14" fmla="*/ 28236 h 1266033"/>
                <a:gd name="connsiteX15" fmla="*/ 1047289 w 1086581"/>
                <a:gd name="connsiteY15" fmla="*/ 323474 h 1266033"/>
                <a:gd name="connsiteX16" fmla="*/ 538740 w 1086581"/>
                <a:gd name="connsiteY16" fmla="*/ 622794 h 1266033"/>
                <a:gd name="connsiteX17" fmla="*/ 40593 w 1086581"/>
                <a:gd name="connsiteY17" fmla="*/ 323474 h 1266033"/>
                <a:gd name="connsiteX18" fmla="*/ 542245 w 1086581"/>
                <a:gd name="connsiteY18" fmla="*/ 28236 h 1266033"/>
                <a:gd name="connsiteX19" fmla="*/ 28325 w 1086581"/>
                <a:gd name="connsiteY19" fmla="*/ 347039 h 1266033"/>
                <a:gd name="connsiteX20" fmla="*/ 530203 w 1086581"/>
                <a:gd name="connsiteY20" fmla="*/ 648530 h 1266033"/>
                <a:gd name="connsiteX21" fmla="*/ 530203 w 1086581"/>
                <a:gd name="connsiteY21" fmla="*/ 1229549 h 1266033"/>
                <a:gd name="connsiteX22" fmla="*/ 29286 w 1086581"/>
                <a:gd name="connsiteY22" fmla="*/ 936740 h 1266033"/>
                <a:gd name="connsiteX23" fmla="*/ 28325 w 1086581"/>
                <a:gd name="connsiteY23" fmla="*/ 347039 h 1266033"/>
                <a:gd name="connsiteX24" fmla="*/ 558471 w 1086581"/>
                <a:gd name="connsiteY24" fmla="*/ 1229445 h 1266033"/>
                <a:gd name="connsiteX25" fmla="*/ 558471 w 1086581"/>
                <a:gd name="connsiteY25" fmla="*/ 641863 h 1266033"/>
                <a:gd name="connsiteX26" fmla="*/ 1057296 w 1086581"/>
                <a:gd name="connsiteY26" fmla="*/ 348279 h 1266033"/>
                <a:gd name="connsiteX27" fmla="*/ 1058313 w 1086581"/>
                <a:gd name="connsiteY27" fmla="*/ 935241 h 1266033"/>
                <a:gd name="connsiteX28" fmla="*/ 558471 w 1086581"/>
                <a:gd name="connsiteY28" fmla="*/ 1229445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08" y="322182"/>
                  </a:moveTo>
                  <a:cubicBezTo>
                    <a:pt x="1085508" y="317789"/>
                    <a:pt x="1083020" y="313706"/>
                    <a:pt x="1079006" y="311329"/>
                  </a:cubicBezTo>
                  <a:lnTo>
                    <a:pt x="549877" y="2035"/>
                  </a:lnTo>
                  <a:cubicBezTo>
                    <a:pt x="545241" y="-704"/>
                    <a:pt x="539248" y="-652"/>
                    <a:pt x="534612" y="2035"/>
                  </a:cubicBezTo>
                  <a:lnTo>
                    <a:pt x="6502" y="312828"/>
                  </a:lnTo>
                  <a:cubicBezTo>
                    <a:pt x="2431" y="315205"/>
                    <a:pt x="0" y="319288"/>
                    <a:pt x="0" y="323732"/>
                  </a:cubicBezTo>
                  <a:lnTo>
                    <a:pt x="1074" y="943871"/>
                  </a:lnTo>
                  <a:cubicBezTo>
                    <a:pt x="1074" y="948264"/>
                    <a:pt x="3562" y="952346"/>
                    <a:pt x="7576" y="954723"/>
                  </a:cubicBezTo>
                  <a:lnTo>
                    <a:pt x="536704" y="1264018"/>
                  </a:lnTo>
                  <a:cubicBezTo>
                    <a:pt x="539022" y="1265362"/>
                    <a:pt x="541680" y="1266034"/>
                    <a:pt x="544337" y="1266034"/>
                  </a:cubicBezTo>
                  <a:cubicBezTo>
                    <a:pt x="546994" y="1266034"/>
                    <a:pt x="549651" y="1265362"/>
                    <a:pt x="551969" y="1263966"/>
                  </a:cubicBezTo>
                  <a:lnTo>
                    <a:pt x="1080080" y="953173"/>
                  </a:lnTo>
                  <a:cubicBezTo>
                    <a:pt x="1084151" y="950796"/>
                    <a:pt x="1086582" y="946713"/>
                    <a:pt x="1086582" y="942269"/>
                  </a:cubicBezTo>
                  <a:lnTo>
                    <a:pt x="1085508" y="322182"/>
                  </a:lnTo>
                  <a:close/>
                  <a:moveTo>
                    <a:pt x="542245" y="28236"/>
                  </a:moveTo>
                  <a:lnTo>
                    <a:pt x="1047289" y="323474"/>
                  </a:lnTo>
                  <a:lnTo>
                    <a:pt x="538740" y="622794"/>
                  </a:lnTo>
                  <a:lnTo>
                    <a:pt x="40593" y="323474"/>
                  </a:lnTo>
                  <a:lnTo>
                    <a:pt x="542245" y="28236"/>
                  </a:lnTo>
                  <a:close/>
                  <a:moveTo>
                    <a:pt x="28325" y="347039"/>
                  </a:moveTo>
                  <a:lnTo>
                    <a:pt x="530203" y="648530"/>
                  </a:lnTo>
                  <a:lnTo>
                    <a:pt x="530203" y="1229549"/>
                  </a:lnTo>
                  <a:lnTo>
                    <a:pt x="29286" y="936740"/>
                  </a:lnTo>
                  <a:lnTo>
                    <a:pt x="28325" y="347039"/>
                  </a:lnTo>
                  <a:close/>
                  <a:moveTo>
                    <a:pt x="558471" y="1229445"/>
                  </a:moveTo>
                  <a:lnTo>
                    <a:pt x="558471" y="641863"/>
                  </a:lnTo>
                  <a:lnTo>
                    <a:pt x="1057296" y="348279"/>
                  </a:lnTo>
                  <a:lnTo>
                    <a:pt x="1058313" y="935241"/>
                  </a:lnTo>
                  <a:lnTo>
                    <a:pt x="558471" y="1229445"/>
                  </a:lnTo>
                  <a:close/>
                </a:path>
              </a:pathLst>
            </a:custGeom>
            <a:solidFill>
              <a:srgbClr val="FFFFFF"/>
            </a:solidFill>
            <a:ln w="5649" cap="flat">
              <a:noFill/>
              <a:prstDash val="solid"/>
              <a:miter/>
            </a:ln>
          </p:spPr>
          <p:txBody>
            <a:bodyPr rtlCol="0" anchor="ctr"/>
            <a:lstStyle/>
            <a:p>
              <a:endParaRPr lang="en-US"/>
            </a:p>
          </p:txBody>
        </p:sp>
        <p:grpSp>
          <p:nvGrpSpPr>
            <p:cNvPr id="41" name="Graphic 2">
              <a:extLst>
                <a:ext uri="{FF2B5EF4-FFF2-40B4-BE49-F238E27FC236}">
                  <a16:creationId xmlns:a16="http://schemas.microsoft.com/office/drawing/2014/main" id="{FD7C6D12-DA93-4532-8919-23B1BE712E1E}"/>
                </a:ext>
              </a:extLst>
            </p:cNvPr>
            <p:cNvGrpSpPr/>
            <p:nvPr/>
          </p:nvGrpSpPr>
          <p:grpSpPr>
            <a:xfrm>
              <a:off x="9628392" y="2071762"/>
              <a:ext cx="1037109" cy="645560"/>
              <a:chOff x="9639352" y="2101434"/>
              <a:chExt cx="1017606" cy="633420"/>
            </a:xfrm>
            <a:solidFill>
              <a:schemeClr val="accent5"/>
            </a:solidFill>
          </p:grpSpPr>
          <p:grpSp>
            <p:nvGrpSpPr>
              <p:cNvPr id="43"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4" name="Freeform: Shape 43">
                  <a:extLst>
                    <a:ext uri="{FF2B5EF4-FFF2-40B4-BE49-F238E27FC236}">
                      <a16:creationId xmlns:a16="http://schemas.microsoft.com/office/drawing/2014/main" id="{C1430709-C27E-4A1F-8A89-41B4B67F0908}"/>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grpFill/>
                <a:ln w="5649" cap="flat">
                  <a:solidFill>
                    <a:schemeClr val="accent5"/>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9675172-7A10-47AA-A85E-541329FBAB11}"/>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nvGrpSpPr>
              <p:cNvPr id="46"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7" name="Freeform: Shape 46">
                  <a:extLst>
                    <a:ext uri="{FF2B5EF4-FFF2-40B4-BE49-F238E27FC236}">
                      <a16:creationId xmlns:a16="http://schemas.microsoft.com/office/drawing/2014/main" id="{1FA5D734-0633-4EE8-9A94-14511139C73A}"/>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solidFill>
                  <a:schemeClr val="bg2"/>
                </a:solidFill>
                <a:ln w="5649" cap="flat">
                  <a:solidFill>
                    <a:schemeClr val="accent5"/>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5A6B063-CFB7-42A5-9B0D-6006962FA0BC}"/>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grpSp>
    </p:spTree>
    <p:extLst>
      <p:ext uri="{BB962C8B-B14F-4D97-AF65-F5344CB8AC3E}">
        <p14:creationId xmlns:p14="http://schemas.microsoft.com/office/powerpoint/2010/main" val="1585435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0845817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019468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90150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18049825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20001201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461330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54716238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7115022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5287445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72580770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24535384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695929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18384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7629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9726796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0651723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001052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67182627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3026228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67149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0762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39199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5169897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3237598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5086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8813688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0234813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94920106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03638050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510090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80643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36563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70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456552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673571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397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413931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746326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0065322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13113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7784318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54685738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7121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2260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2575484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027633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99763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1923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7365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80500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9038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82982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15103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6587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144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497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301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9770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353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17914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165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821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33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5809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816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896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44526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8526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358251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215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2420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856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479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997798"/>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8866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780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57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787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548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94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0534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85733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4888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730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084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05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451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97653832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958396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794057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7654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4579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73000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4145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911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337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20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22844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76502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89229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02143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01630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17535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38944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02773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89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00215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54471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25718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4372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20827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38617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69252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91774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6424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566478764"/>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91682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9168460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256458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4004543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8506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36772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42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619601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8611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899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DA12-6D5C-4802-BB9E-1ABB44E70A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712458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8497006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7380700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16251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1362854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50730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00968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27565883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08589691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36455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8561710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r>
              <a:rPr lang="en-US"/>
              <a:t>Click icon to add picture</a:t>
            </a:r>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337992058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8129405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981157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93702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2382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1508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0497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6079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7940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4233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2840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6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309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9413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60006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879813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6380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49159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15549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9178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20781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103213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8544021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58642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79477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229013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6186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9486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735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359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348845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1591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491857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618680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381004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8223713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96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193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Wallkin">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40F744-8F47-4AB9-B647-F839F9BC84FE}"/>
              </a:ext>
            </a:extLst>
          </p:cNvPr>
          <p:cNvPicPr>
            <a:picLocks noChangeAspect="1"/>
          </p:cNvPicPr>
          <p:nvPr userDrawn="1"/>
        </p:nvPicPr>
        <p:blipFill>
          <a:blip r:embed="rId2"/>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4134BFC-B77F-42B5-9B18-D7A711C0BC19}"/>
              </a:ext>
            </a:extLst>
          </p:cNvPr>
          <p:cNvSpPr/>
          <p:nvPr userDrawn="1"/>
        </p:nvSpPr>
        <p:spPr bwMode="auto">
          <a:xfrm>
            <a:off x="0" y="0"/>
            <a:ext cx="9398000" cy="6858000"/>
          </a:xfrm>
          <a:prstGeom prst="rect">
            <a:avLst/>
          </a:prstGeom>
          <a:gradFill flip="none" rotWithShape="1">
            <a:gsLst>
              <a:gs pos="53000">
                <a:schemeClr val="tx1">
                  <a:alpha val="0"/>
                </a:schemeClr>
              </a:gs>
              <a:gs pos="100000">
                <a:schemeClr val="tx1">
                  <a:alpha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3FA34905-64FC-4BF3-BD0C-9FA1ECB50E75}"/>
              </a:ext>
            </a:extLst>
          </p:cNvPr>
          <p:cNvSpPr/>
          <p:nvPr userDrawn="1"/>
        </p:nvSpPr>
        <p:spPr>
          <a:xfrm>
            <a:off x="584200" y="3758087"/>
            <a:ext cx="9150350" cy="738664"/>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4800" kern="1200" spc="0" baseline="0">
                <a:solidFill>
                  <a:schemeClr val="bg1"/>
                </a:solidFill>
                <a:latin typeface="+mj-lt"/>
                <a:ea typeface="+mn-ea"/>
                <a:cs typeface="Segoe UI" panose="020B0502040204020203" pitchFamily="34" charset="0"/>
              </a:rPr>
              <a:t>Event Title</a:t>
            </a:r>
          </a:p>
        </p:txBody>
      </p:sp>
      <p:grpSp>
        <p:nvGrpSpPr>
          <p:cNvPr id="107" name="Group 4">
            <a:extLst>
              <a:ext uri="{FF2B5EF4-FFF2-40B4-BE49-F238E27FC236}">
                <a16:creationId xmlns:a16="http://schemas.microsoft.com/office/drawing/2014/main" id="{B892F486-ADDB-4DDF-A065-B8A1FC825911}"/>
              </a:ext>
            </a:extLst>
          </p:cNvPr>
          <p:cNvGrpSpPr>
            <a:grpSpLocks noChangeAspect="1"/>
          </p:cNvGrpSpPr>
          <p:nvPr userDrawn="1"/>
        </p:nvGrpSpPr>
        <p:grpSpPr bwMode="auto">
          <a:xfrm>
            <a:off x="584200" y="585788"/>
            <a:ext cx="1366838" cy="292100"/>
            <a:chOff x="368" y="369"/>
            <a:chExt cx="861" cy="184"/>
          </a:xfrm>
        </p:grpSpPr>
        <p:sp>
          <p:nvSpPr>
            <p:cNvPr id="109" name="AutoShape 3">
              <a:extLst>
                <a:ext uri="{FF2B5EF4-FFF2-40B4-BE49-F238E27FC236}">
                  <a16:creationId xmlns:a16="http://schemas.microsoft.com/office/drawing/2014/main" id="{1F1E8A6D-9CB5-49D8-BB17-6FFD811CD5DE}"/>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
              <a:extLst>
                <a:ext uri="{FF2B5EF4-FFF2-40B4-BE49-F238E27FC236}">
                  <a16:creationId xmlns:a16="http://schemas.microsoft.com/office/drawing/2014/main" id="{A3C1369A-0D09-4E69-B47C-61F39C4B75D7}"/>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11" name="Rectangle 6">
              <a:extLst>
                <a:ext uri="{FF2B5EF4-FFF2-40B4-BE49-F238E27FC236}">
                  <a16:creationId xmlns:a16="http://schemas.microsoft.com/office/drawing/2014/main" id="{4EA506F5-24C0-4B3C-BEF7-FFB35A927A55}"/>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a:extLst>
                <a:ext uri="{FF2B5EF4-FFF2-40B4-BE49-F238E27FC236}">
                  <a16:creationId xmlns:a16="http://schemas.microsoft.com/office/drawing/2014/main" id="{3D6315D5-5471-4BD6-B899-77D5BA8610A4}"/>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
              <a:extLst>
                <a:ext uri="{FF2B5EF4-FFF2-40B4-BE49-F238E27FC236}">
                  <a16:creationId xmlns:a16="http://schemas.microsoft.com/office/drawing/2014/main" id="{6F672A88-1C96-4C8C-95BA-CEB808724B43}"/>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9">
              <a:extLst>
                <a:ext uri="{FF2B5EF4-FFF2-40B4-BE49-F238E27FC236}">
                  <a16:creationId xmlns:a16="http://schemas.microsoft.com/office/drawing/2014/main" id="{D6D43EAF-2F19-4E4F-A3ED-9C607AADDB89}"/>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4077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2"/>
        </a:solid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612201D-4184-447A-9B94-DFFFA13E4045}"/>
              </a:ext>
            </a:extLst>
          </p:cNvPr>
          <p:cNvPicPr>
            <a:picLocks noChangeAspect="1"/>
          </p:cNvPicPr>
          <p:nvPr userDrawn="1"/>
        </p:nvPicPr>
        <p:blipFill>
          <a:blip r:embed="rId2"/>
          <a:srcRect/>
          <a:stretch/>
        </p:blipFill>
        <p:spPr>
          <a:xfrm>
            <a:off x="5629272" y="1657"/>
            <a:ext cx="6562727" cy="685468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6768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Wallkin">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40F744-8F47-4AB9-B647-F839F9BC84FE}"/>
              </a:ext>
            </a:extLst>
          </p:cNvPr>
          <p:cNvPicPr>
            <a:picLocks noChangeAspect="1"/>
          </p:cNvPicPr>
          <p:nvPr userDrawn="1"/>
        </p:nvPicPr>
        <p:blipFill>
          <a:blip r:embed="rId2"/>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4134BFC-B77F-42B5-9B18-D7A711C0BC19}"/>
              </a:ext>
            </a:extLst>
          </p:cNvPr>
          <p:cNvSpPr/>
          <p:nvPr userDrawn="1"/>
        </p:nvSpPr>
        <p:spPr bwMode="auto">
          <a:xfrm>
            <a:off x="0" y="0"/>
            <a:ext cx="9398000" cy="6858000"/>
          </a:xfrm>
          <a:prstGeom prst="rect">
            <a:avLst/>
          </a:prstGeom>
          <a:gradFill flip="none" rotWithShape="1">
            <a:gsLst>
              <a:gs pos="53000">
                <a:schemeClr val="tx1">
                  <a:alpha val="0"/>
                </a:schemeClr>
              </a:gs>
              <a:gs pos="100000">
                <a:schemeClr val="tx1">
                  <a:alpha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3FA34905-64FC-4BF3-BD0C-9FA1ECB50E75}"/>
              </a:ext>
            </a:extLst>
          </p:cNvPr>
          <p:cNvSpPr/>
          <p:nvPr userDrawn="1"/>
        </p:nvSpPr>
        <p:spPr>
          <a:xfrm>
            <a:off x="584200" y="3758087"/>
            <a:ext cx="9150350" cy="738664"/>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4800" kern="1200" spc="0" baseline="0">
                <a:solidFill>
                  <a:schemeClr val="bg1"/>
                </a:solidFill>
                <a:latin typeface="+mj-lt"/>
                <a:ea typeface="+mn-ea"/>
                <a:cs typeface="Segoe UI" panose="020B0502040204020203" pitchFamily="34" charset="0"/>
              </a:rPr>
              <a:t>Title</a:t>
            </a:r>
          </a:p>
        </p:txBody>
      </p:sp>
      <p:grpSp>
        <p:nvGrpSpPr>
          <p:cNvPr id="107" name="Group 4">
            <a:extLst>
              <a:ext uri="{FF2B5EF4-FFF2-40B4-BE49-F238E27FC236}">
                <a16:creationId xmlns:a16="http://schemas.microsoft.com/office/drawing/2014/main" id="{B892F486-ADDB-4DDF-A065-B8A1FC825911}"/>
              </a:ext>
            </a:extLst>
          </p:cNvPr>
          <p:cNvGrpSpPr>
            <a:grpSpLocks noChangeAspect="1"/>
          </p:cNvGrpSpPr>
          <p:nvPr userDrawn="1"/>
        </p:nvGrpSpPr>
        <p:grpSpPr bwMode="auto">
          <a:xfrm>
            <a:off x="584200" y="585788"/>
            <a:ext cx="1366838" cy="292100"/>
            <a:chOff x="368" y="369"/>
            <a:chExt cx="861" cy="184"/>
          </a:xfrm>
        </p:grpSpPr>
        <p:sp>
          <p:nvSpPr>
            <p:cNvPr id="109" name="AutoShape 3">
              <a:extLst>
                <a:ext uri="{FF2B5EF4-FFF2-40B4-BE49-F238E27FC236}">
                  <a16:creationId xmlns:a16="http://schemas.microsoft.com/office/drawing/2014/main" id="{1F1E8A6D-9CB5-49D8-BB17-6FFD811CD5DE}"/>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
              <a:extLst>
                <a:ext uri="{FF2B5EF4-FFF2-40B4-BE49-F238E27FC236}">
                  <a16:creationId xmlns:a16="http://schemas.microsoft.com/office/drawing/2014/main" id="{A3C1369A-0D09-4E69-B47C-61F39C4B75D7}"/>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11" name="Rectangle 6">
              <a:extLst>
                <a:ext uri="{FF2B5EF4-FFF2-40B4-BE49-F238E27FC236}">
                  <a16:creationId xmlns:a16="http://schemas.microsoft.com/office/drawing/2014/main" id="{4EA506F5-24C0-4B3C-BEF7-FFB35A927A55}"/>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a:extLst>
                <a:ext uri="{FF2B5EF4-FFF2-40B4-BE49-F238E27FC236}">
                  <a16:creationId xmlns:a16="http://schemas.microsoft.com/office/drawing/2014/main" id="{3D6315D5-5471-4BD6-B899-77D5BA8610A4}"/>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
              <a:extLst>
                <a:ext uri="{FF2B5EF4-FFF2-40B4-BE49-F238E27FC236}">
                  <a16:creationId xmlns:a16="http://schemas.microsoft.com/office/drawing/2014/main" id="{6F672A88-1C96-4C8C-95BA-CEB808724B43}"/>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9">
              <a:extLst>
                <a:ext uri="{FF2B5EF4-FFF2-40B4-BE49-F238E27FC236}">
                  <a16:creationId xmlns:a16="http://schemas.microsoft.com/office/drawing/2014/main" id="{D6D43EAF-2F19-4E4F-A3ED-9C607AADDB89}"/>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8290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bg2"/>
        </a:solid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612201D-4184-447A-9B94-DFFFA13E4045}"/>
              </a:ext>
            </a:extLst>
          </p:cNvPr>
          <p:cNvPicPr>
            <a:picLocks noChangeAspect="1"/>
          </p:cNvPicPr>
          <p:nvPr userDrawn="1"/>
        </p:nvPicPr>
        <p:blipFill>
          <a:blip r:embed="rId2"/>
          <a:srcRect/>
          <a:stretch/>
        </p:blipFill>
        <p:spPr>
          <a:xfrm>
            <a:off x="5629272" y="1657"/>
            <a:ext cx="6562727" cy="685468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71902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525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690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1" name="Picture 10" descr="A group of people sitting in front of a window&#10;&#10;Description generated with very high confidence">
            <a:extLst>
              <a:ext uri="{FF2B5EF4-FFF2-40B4-BE49-F238E27FC236}">
                <a16:creationId xmlns:a16="http://schemas.microsoft.com/office/drawing/2014/main" id="{EABC1A54-4F97-40D4-A14B-31CCDF6C16F4}"/>
              </a:ext>
            </a:extLst>
          </p:cNvPr>
          <p:cNvPicPr>
            <a:picLocks noChangeAspect="1"/>
          </p:cNvPicPr>
          <p:nvPr userDrawn="1"/>
        </p:nvPicPr>
        <p:blipFill rotWithShape="1">
          <a:blip r:embed="rId2"/>
          <a:srcRect l="312" t="30577" r="17429"/>
          <a:stretch/>
        </p:blipFill>
        <p:spPr>
          <a:xfrm>
            <a:off x="1" y="0"/>
            <a:ext cx="12192001" cy="6858973"/>
          </a:xfrm>
          <a:prstGeom prst="rect">
            <a:avLst/>
          </a:prstGeom>
        </p:spPr>
      </p:pic>
      <p:sp>
        <p:nvSpPr>
          <p:cNvPr id="4" name="Rectangle 3">
            <a:extLst>
              <a:ext uri="{FF2B5EF4-FFF2-40B4-BE49-F238E27FC236}">
                <a16:creationId xmlns:a16="http://schemas.microsoft.com/office/drawing/2014/main" id="{2CCFFCFE-519B-4FA0-B059-AA3AA91392BE}"/>
              </a:ext>
            </a:extLst>
          </p:cNvPr>
          <p:cNvSpPr/>
          <p:nvPr userDrawn="1"/>
        </p:nvSpPr>
        <p:spPr bwMode="auto">
          <a:xfrm>
            <a:off x="0" y="749019"/>
            <a:ext cx="12192000" cy="6109956"/>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48212" y="4315458"/>
            <a:ext cx="7245155" cy="719108"/>
          </a:xfrm>
        </p:spPr>
        <p:txBody>
          <a:bodyPr/>
          <a:lstStyle>
            <a:lvl1pPr>
              <a:defRPr sz="4313">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EEA165EB-97D6-4175-9E95-C72DBC22AFE0}"/>
              </a:ext>
            </a:extLst>
          </p:cNvPr>
          <p:cNvSpPr>
            <a:spLocks noGrp="1"/>
          </p:cNvSpPr>
          <p:nvPr>
            <p:ph type="body" sz="quarter" idx="10"/>
          </p:nvPr>
        </p:nvSpPr>
        <p:spPr>
          <a:xfrm>
            <a:off x="448213" y="5038436"/>
            <a:ext cx="7245153" cy="5648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672B13BA-F48C-4D76-B6B8-4971918A7D9A}"/>
              </a:ext>
            </a:extLst>
          </p:cNvPr>
          <p:cNvPicPr>
            <a:picLocks noChangeAspect="1"/>
          </p:cNvPicPr>
          <p:nvPr userDrawn="1"/>
        </p:nvPicPr>
        <p:blipFill>
          <a:blip r:embed="rId3"/>
          <a:stretch>
            <a:fillRect/>
          </a:stretch>
        </p:blipFill>
        <p:spPr>
          <a:xfrm>
            <a:off x="10158578" y="5897183"/>
            <a:ext cx="1789972" cy="658524"/>
          </a:xfrm>
          <a:prstGeom prst="rect">
            <a:avLst/>
          </a:prstGeom>
        </p:spPr>
      </p:pic>
    </p:spTree>
    <p:extLst>
      <p:ext uri="{BB962C8B-B14F-4D97-AF65-F5344CB8AC3E}">
        <p14:creationId xmlns:p14="http://schemas.microsoft.com/office/powerpoint/2010/main" val="2416910471"/>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624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54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8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3538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45233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243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136373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55486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98434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5354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DA12-6D5C-4802-BB9E-1ABB44E70A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36477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19988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46854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102103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0116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12426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22212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8074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4590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photo o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DA6901D4-19D2-42DC-AD8E-8A2EEDF62598}"/>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668806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photo option 2">
    <p:bg>
      <p:bgRef idx="1001">
        <a:schemeClr val="bg1"/>
      </p:bgRef>
    </p:bg>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AFC63F02-0667-4A89-9818-5C31B73FE3C5}"/>
              </a:ext>
            </a:extLst>
          </p:cNvPr>
          <p:cNvPicPr>
            <a:picLocks noChangeAspect="1"/>
          </p:cNvPicPr>
          <p:nvPr userDrawn="1"/>
        </p:nvPicPr>
        <p:blipFill rotWithShape="1">
          <a:blip r:embed="rId2"/>
          <a:srcRect l="14083" r="19267"/>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2704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369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221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photo option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9C4329-5C7D-4DB4-B5B6-725530AA2D7A}"/>
              </a:ext>
            </a:extLst>
          </p:cNvPr>
          <p:cNvPicPr>
            <a:picLocks noChangeAspect="1"/>
          </p:cNvPicPr>
          <p:nvPr userDrawn="1"/>
        </p:nvPicPr>
        <p:blipFill>
          <a:blip r:embed="rId2"/>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729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hoto option 4">
    <p:bg>
      <p:bgRef idx="1001">
        <a:schemeClr val="bg1"/>
      </p:bgRef>
    </p:bg>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556B33B7-5F6F-4228-8E63-474574B573B8}"/>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30993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Demo slide photo option 4">
    <p:bg>
      <p:bgRef idx="1001">
        <a:schemeClr val="bg1"/>
      </p:bgRef>
    </p:bg>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556B33B7-5F6F-4228-8E63-474574B573B8}"/>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8" name="Rectangle 7">
            <a:extLst>
              <a:ext uri="{FF2B5EF4-FFF2-40B4-BE49-F238E27FC236}">
                <a16:creationId xmlns:a16="http://schemas.microsoft.com/office/drawing/2014/main" id="{4B12C83C-E682-4DBC-9A05-923E8D5E97A9}"/>
              </a:ext>
            </a:extLst>
          </p:cNvPr>
          <p:cNvSpPr/>
          <p:nvPr userDrawn="1"/>
        </p:nvSpPr>
        <p:spPr>
          <a:xfrm>
            <a:off x="584200" y="6046936"/>
            <a:ext cx="3006529" cy="276999"/>
          </a:xfrm>
          <a:prstGeom prst="rect">
            <a:avLst/>
          </a:prstGeom>
        </p:spPr>
        <p:txBody>
          <a:bodyPr wrap="none" lIns="0" tIns="0" rIns="0" bIns="0">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pPr>
            <a:r>
              <a:rPr lang="en-US" sz="1800" kern="1200" spc="0" baseline="0">
                <a:solidFill>
                  <a:schemeClr val="tx1"/>
                </a:solidFill>
                <a:latin typeface="+mj-lt"/>
                <a:ea typeface="+mn-ea"/>
                <a:cs typeface="Segoe UI" panose="020B0502040204020203" pitchFamily="34" charset="0"/>
              </a:rPr>
              <a:t>Accelerate | Connect | Excite</a:t>
            </a:r>
          </a:p>
        </p:txBody>
      </p:sp>
    </p:spTree>
    <p:extLst>
      <p:ext uri="{BB962C8B-B14F-4D97-AF65-F5344CB8AC3E}">
        <p14:creationId xmlns:p14="http://schemas.microsoft.com/office/powerpoint/2010/main" val="3662392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50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slide photo option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E6C72-B6B3-4FCF-81A7-0174748E914C}"/>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84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slide photo option 2">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D8E3A7A9-CD01-4A32-8AC8-9731DE746B0E}"/>
              </a:ext>
            </a:extLst>
          </p:cNvPr>
          <p:cNvPicPr>
            <a:picLocks noChangeAspect="1"/>
          </p:cNvPicPr>
          <p:nvPr userDrawn="1"/>
        </p:nvPicPr>
        <p:blipFill rotWithShape="1">
          <a:blip r:embed="rId2"/>
          <a:srcRect l="14083" r="19267"/>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7466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slide photo option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4338215D-3E54-4B73-A757-E49BC9128320}"/>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Tree>
    <p:extLst>
      <p:ext uri="{BB962C8B-B14F-4D97-AF65-F5344CB8AC3E}">
        <p14:creationId xmlns:p14="http://schemas.microsoft.com/office/powerpoint/2010/main" val="371878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819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242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468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945564070"/>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94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840908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55032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1998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2460-0E0F-4BC9-9D1E-963F78EEB4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385BA4-15E9-432D-8982-1365357D26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C412C-78DF-4D58-922F-8FC5505171F2}"/>
              </a:ext>
            </a:extLst>
          </p:cNvPr>
          <p:cNvSpPr>
            <a:spLocks noGrp="1"/>
          </p:cNvSpPr>
          <p:nvPr>
            <p:ph type="dt" sz="half" idx="10"/>
          </p:nvPr>
        </p:nvSpPr>
        <p:spPr/>
        <p:txBody>
          <a:bodyPr/>
          <a:lstStyle/>
          <a:p>
            <a:fld id="{760C78AA-A50E-4A9B-AB3C-2AB3EA13D557}" type="datetimeFigureOut">
              <a:rPr lang="en-US" smtClean="0"/>
              <a:t>6/1/2023</a:t>
            </a:fld>
            <a:endParaRPr lang="en-US"/>
          </a:p>
        </p:txBody>
      </p:sp>
      <p:sp>
        <p:nvSpPr>
          <p:cNvPr id="5" name="Footer Placeholder 4">
            <a:extLst>
              <a:ext uri="{FF2B5EF4-FFF2-40B4-BE49-F238E27FC236}">
                <a16:creationId xmlns:a16="http://schemas.microsoft.com/office/drawing/2014/main" id="{2A662CEA-7B7F-45ED-AA0C-91ABA614F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F15D0-457B-4959-AA40-E1C556584237}"/>
              </a:ext>
            </a:extLst>
          </p:cNvPr>
          <p:cNvSpPr>
            <a:spLocks noGrp="1"/>
          </p:cNvSpPr>
          <p:nvPr>
            <p:ph type="sldNum" sz="quarter" idx="12"/>
          </p:nvPr>
        </p:nvSpPr>
        <p:spPr/>
        <p:txBody>
          <a:bodyPr/>
          <a:lstStyle/>
          <a:p>
            <a:fld id="{46DEA52F-A2CF-4E3B-93B9-D9327BA367EE}" type="slidenum">
              <a:rPr lang="en-US" smtClean="0"/>
              <a:t>‹#›</a:t>
            </a:fld>
            <a:endParaRPr lang="en-US"/>
          </a:p>
        </p:txBody>
      </p:sp>
    </p:spTree>
    <p:extLst>
      <p:ext uri="{BB962C8B-B14F-4D97-AF65-F5344CB8AC3E}">
        <p14:creationId xmlns:p14="http://schemas.microsoft.com/office/powerpoint/2010/main" val="347200758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36515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93266955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7484133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2305628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0233591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12191999" cy="6858000"/>
          </a:xfrm>
          <a:prstGeom prst="rect">
            <a:avLst/>
          </a:prstGeom>
        </p:spPr>
      </p:pic>
      <p:pic>
        <p:nvPicPr>
          <p:cNvPr id="6"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82387" y="138682"/>
            <a:ext cx="1759431" cy="647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userDrawn="1"/>
        </p:nvSpPr>
        <p:spPr bwMode="auto">
          <a:xfrm>
            <a:off x="262361" y="4058856"/>
            <a:ext cx="8812192" cy="210081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5" rIns="0" bIns="62175" numCol="1" rtlCol="0" anchor="ctr" anchorCtr="0" compatLnSpc="1">
            <a:prstTxWarp prst="textNoShape">
              <a:avLst/>
            </a:prstTxWarp>
          </a:bodyPr>
          <a:lstStyle/>
          <a:p>
            <a:pPr algn="ctr" defTabSz="1243184" fontAlgn="base">
              <a:spcBef>
                <a:spcPct val="0"/>
              </a:spcBef>
              <a:spcAft>
                <a:spcPct val="0"/>
              </a:spcAft>
            </a:pPr>
            <a:endParaRPr lang="en-US" sz="2667">
              <a:gradFill>
                <a:gsLst>
                  <a:gs pos="0">
                    <a:srgbClr val="FFFFFF"/>
                  </a:gs>
                  <a:gs pos="100000">
                    <a:srgbClr val="FFFFFF"/>
                  </a:gs>
                </a:gsLst>
                <a:lin ang="5400000" scaled="0"/>
              </a:gradFill>
            </a:endParaRPr>
          </a:p>
        </p:txBody>
      </p:sp>
      <p:sp>
        <p:nvSpPr>
          <p:cNvPr id="8" name="Title 1"/>
          <p:cNvSpPr>
            <a:spLocks noGrp="1"/>
          </p:cNvSpPr>
          <p:nvPr>
            <p:ph type="ctrTitle"/>
          </p:nvPr>
        </p:nvSpPr>
        <p:spPr>
          <a:xfrm>
            <a:off x="269245" y="4077035"/>
            <a:ext cx="8793476" cy="879911"/>
          </a:xfrm>
          <a:noFill/>
        </p:spPr>
        <p:txBody>
          <a:bodyPr/>
          <a:lstStyle>
            <a:lvl1pPr>
              <a:defRPr sz="4705">
                <a:solidFill>
                  <a:schemeClr val="bg1"/>
                </a:solidFill>
              </a:defRPr>
            </a:lvl1pPr>
          </a:lstStyle>
          <a:p>
            <a:r>
              <a:rPr lang="en-US"/>
              <a:t>Click to edit Master title style</a:t>
            </a:r>
          </a:p>
        </p:txBody>
      </p:sp>
      <p:sp>
        <p:nvSpPr>
          <p:cNvPr id="9" name="Text Placeholder 2"/>
          <p:cNvSpPr>
            <a:spLocks noGrp="1"/>
          </p:cNvSpPr>
          <p:nvPr>
            <p:ph type="body" sz="quarter" idx="10" hasCustomPrompt="1"/>
          </p:nvPr>
        </p:nvSpPr>
        <p:spPr>
          <a:xfrm>
            <a:off x="268819" y="5537921"/>
            <a:ext cx="8793903" cy="619144"/>
          </a:xfrm>
          <a:noFill/>
        </p:spPr>
        <p:txBody>
          <a:bodyPr anchor="ctr"/>
          <a:lstStyle>
            <a:lvl1pPr marL="0" indent="0">
              <a:buNone/>
              <a:defRPr sz="3137">
                <a:solidFill>
                  <a:schemeClr val="bg1"/>
                </a:solidFill>
              </a:defRPr>
            </a:lvl1pPr>
          </a:lstStyle>
          <a:p>
            <a:pPr lvl="0"/>
            <a:r>
              <a:rPr lang="en-US"/>
              <a:t>Speaker Name, Title</a:t>
            </a:r>
          </a:p>
        </p:txBody>
      </p:sp>
    </p:spTree>
    <p:extLst>
      <p:ext uri="{BB962C8B-B14F-4D97-AF65-F5344CB8AC3E}">
        <p14:creationId xmlns:p14="http://schemas.microsoft.com/office/powerpoint/2010/main" val="628349724"/>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21386600"/>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80602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9615095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4502483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4528308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165220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510877068"/>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812794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1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18343970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3241661601"/>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2585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63915803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63003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89217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05726630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98496"/>
          </a:xfrm>
        </p:spPr>
        <p:txBody>
          <a:bodyPr/>
          <a:lstStyle>
            <a:lvl1pPr marL="0" indent="0">
              <a:buNone/>
              <a:defRPr sz="3200">
                <a:solidFill>
                  <a:schemeClr val="tx2"/>
                </a:solidFill>
                <a:latin typeface="+mn-lt"/>
              </a:defRPr>
            </a:lvl1pPr>
            <a:lvl2pPr marL="0" indent="0">
              <a:buFontTx/>
              <a:buNone/>
              <a:defRPr sz="2400">
                <a:solidFill>
                  <a:schemeClr val="tx2"/>
                </a:solidFill>
                <a:latin typeface="+mn-lt"/>
              </a:defRPr>
            </a:lvl2pPr>
            <a:lvl3pPr marL="224077" indent="0">
              <a:buNone/>
              <a:defRPr>
                <a:solidFill>
                  <a:schemeClr val="tx2"/>
                </a:solidFill>
                <a:latin typeface="+mn-lt"/>
              </a:defRPr>
            </a:lvl3pPr>
            <a:lvl4pPr marL="448153" indent="0">
              <a:buNone/>
              <a:defRPr>
                <a:solidFill>
                  <a:schemeClr val="tx2"/>
                </a:solidFill>
                <a:latin typeface="+mn-lt"/>
              </a:defRPr>
            </a:lvl4pPr>
            <a:lvl5pPr marL="672230" indent="0">
              <a:buNone/>
              <a:defRPr>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9966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295" t="1498" r="2295" b="1498"/>
          <a:stretch/>
        </p:blipFill>
        <p:spPr>
          <a:xfrm>
            <a:off x="1" y="1"/>
            <a:ext cx="12192000" cy="6833419"/>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876277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5335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6246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7184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0032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grpSp>
        <p:nvGrpSpPr>
          <p:cNvPr id="2" name="Microsoft Logo"/>
          <p:cNvGrpSpPr/>
          <p:nvPr userDrawn="1"/>
        </p:nvGrpSpPr>
        <p:grpSpPr>
          <a:xfrm>
            <a:off x="1382184" y="3194049"/>
            <a:ext cx="3090499" cy="660401"/>
            <a:chOff x="336550" y="334963"/>
            <a:chExt cx="1136650" cy="242888"/>
          </a:xfrm>
        </p:grpSpPr>
        <p:sp>
          <p:nvSpPr>
            <p:cNvPr id="3" name="Freeform 94"/>
            <p:cNvSpPr>
              <a:spLocks/>
            </p:cNvSpPr>
            <p:nvPr userDrawn="1"/>
          </p:nvSpPr>
          <p:spPr bwMode="auto">
            <a:xfrm>
              <a:off x="650875" y="382588"/>
              <a:ext cx="158750" cy="146050"/>
            </a:xfrm>
            <a:custGeom>
              <a:avLst/>
              <a:gdLst>
                <a:gd name="T0" fmla="*/ 60 w 110"/>
                <a:gd name="T1" fmla="*/ 64 h 102"/>
                <a:gd name="T2" fmla="*/ 56 w 110"/>
                <a:gd name="T3" fmla="*/ 78 h 102"/>
                <a:gd name="T4" fmla="*/ 55 w 110"/>
                <a:gd name="T5" fmla="*/ 78 h 102"/>
                <a:gd name="T6" fmla="*/ 51 w 110"/>
                <a:gd name="T7" fmla="*/ 64 h 102"/>
                <a:gd name="T8" fmla="*/ 25 w 110"/>
                <a:gd name="T9" fmla="*/ 0 h 102"/>
                <a:gd name="T10" fmla="*/ 0 w 110"/>
                <a:gd name="T11" fmla="*/ 0 h 102"/>
                <a:gd name="T12" fmla="*/ 0 w 110"/>
                <a:gd name="T13" fmla="*/ 102 h 102"/>
                <a:gd name="T14" fmla="*/ 17 w 110"/>
                <a:gd name="T15" fmla="*/ 102 h 102"/>
                <a:gd name="T16" fmla="*/ 17 w 110"/>
                <a:gd name="T17" fmla="*/ 40 h 102"/>
                <a:gd name="T18" fmla="*/ 17 w 110"/>
                <a:gd name="T19" fmla="*/ 26 h 102"/>
                <a:gd name="T20" fmla="*/ 16 w 110"/>
                <a:gd name="T21" fmla="*/ 19 h 102"/>
                <a:gd name="T22" fmla="*/ 16 w 110"/>
                <a:gd name="T23" fmla="*/ 19 h 102"/>
                <a:gd name="T24" fmla="*/ 19 w 110"/>
                <a:gd name="T25" fmla="*/ 28 h 102"/>
                <a:gd name="T26" fmla="*/ 49 w 110"/>
                <a:gd name="T27" fmla="*/ 102 h 102"/>
                <a:gd name="T28" fmla="*/ 61 w 110"/>
                <a:gd name="T29" fmla="*/ 102 h 102"/>
                <a:gd name="T30" fmla="*/ 91 w 110"/>
                <a:gd name="T31" fmla="*/ 27 h 102"/>
                <a:gd name="T32" fmla="*/ 93 w 110"/>
                <a:gd name="T33" fmla="*/ 19 h 102"/>
                <a:gd name="T34" fmla="*/ 94 w 110"/>
                <a:gd name="T35" fmla="*/ 19 h 102"/>
                <a:gd name="T36" fmla="*/ 93 w 110"/>
                <a:gd name="T37" fmla="*/ 38 h 102"/>
                <a:gd name="T38" fmla="*/ 93 w 110"/>
                <a:gd name="T39" fmla="*/ 102 h 102"/>
                <a:gd name="T40" fmla="*/ 110 w 110"/>
                <a:gd name="T41" fmla="*/ 102 h 102"/>
                <a:gd name="T42" fmla="*/ 110 w 110"/>
                <a:gd name="T43" fmla="*/ 0 h 102"/>
                <a:gd name="T44" fmla="*/ 86 w 110"/>
                <a:gd name="T45" fmla="*/ 0 h 102"/>
                <a:gd name="T46" fmla="*/ 60 w 110"/>
                <a:gd name="T4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102">
                  <a:moveTo>
                    <a:pt x="60" y="64"/>
                  </a:moveTo>
                  <a:cubicBezTo>
                    <a:pt x="56" y="78"/>
                    <a:pt x="56" y="78"/>
                    <a:pt x="56" y="78"/>
                  </a:cubicBezTo>
                  <a:cubicBezTo>
                    <a:pt x="55" y="78"/>
                    <a:pt x="55" y="78"/>
                    <a:pt x="55" y="78"/>
                  </a:cubicBezTo>
                  <a:cubicBezTo>
                    <a:pt x="54" y="74"/>
                    <a:pt x="53" y="70"/>
                    <a:pt x="51" y="64"/>
                  </a:cubicBezTo>
                  <a:cubicBezTo>
                    <a:pt x="25" y="0"/>
                    <a:pt x="25" y="0"/>
                    <a:pt x="25" y="0"/>
                  </a:cubicBezTo>
                  <a:cubicBezTo>
                    <a:pt x="0" y="0"/>
                    <a:pt x="0" y="0"/>
                    <a:pt x="0" y="0"/>
                  </a:cubicBezTo>
                  <a:cubicBezTo>
                    <a:pt x="0" y="102"/>
                    <a:pt x="0" y="102"/>
                    <a:pt x="0" y="102"/>
                  </a:cubicBezTo>
                  <a:cubicBezTo>
                    <a:pt x="17" y="102"/>
                    <a:pt x="17" y="102"/>
                    <a:pt x="17" y="102"/>
                  </a:cubicBezTo>
                  <a:cubicBezTo>
                    <a:pt x="17" y="40"/>
                    <a:pt x="17" y="40"/>
                    <a:pt x="17" y="40"/>
                  </a:cubicBezTo>
                  <a:cubicBezTo>
                    <a:pt x="17" y="36"/>
                    <a:pt x="17" y="31"/>
                    <a:pt x="17" y="26"/>
                  </a:cubicBezTo>
                  <a:cubicBezTo>
                    <a:pt x="16" y="23"/>
                    <a:pt x="16" y="21"/>
                    <a:pt x="16" y="19"/>
                  </a:cubicBezTo>
                  <a:cubicBezTo>
                    <a:pt x="16" y="19"/>
                    <a:pt x="16" y="19"/>
                    <a:pt x="16" y="19"/>
                  </a:cubicBezTo>
                  <a:cubicBezTo>
                    <a:pt x="17" y="23"/>
                    <a:pt x="18" y="26"/>
                    <a:pt x="19" y="28"/>
                  </a:cubicBezTo>
                  <a:cubicBezTo>
                    <a:pt x="49" y="102"/>
                    <a:pt x="49" y="102"/>
                    <a:pt x="49" y="102"/>
                  </a:cubicBezTo>
                  <a:cubicBezTo>
                    <a:pt x="61" y="102"/>
                    <a:pt x="61" y="102"/>
                    <a:pt x="61" y="102"/>
                  </a:cubicBezTo>
                  <a:cubicBezTo>
                    <a:pt x="91" y="27"/>
                    <a:pt x="91" y="27"/>
                    <a:pt x="91" y="27"/>
                  </a:cubicBezTo>
                  <a:cubicBezTo>
                    <a:pt x="92" y="26"/>
                    <a:pt x="93" y="22"/>
                    <a:pt x="93" y="19"/>
                  </a:cubicBezTo>
                  <a:cubicBezTo>
                    <a:pt x="94" y="19"/>
                    <a:pt x="94" y="19"/>
                    <a:pt x="94" y="19"/>
                  </a:cubicBezTo>
                  <a:cubicBezTo>
                    <a:pt x="93" y="27"/>
                    <a:pt x="93" y="33"/>
                    <a:pt x="93" y="38"/>
                  </a:cubicBezTo>
                  <a:cubicBezTo>
                    <a:pt x="93" y="102"/>
                    <a:pt x="93" y="102"/>
                    <a:pt x="93" y="102"/>
                  </a:cubicBezTo>
                  <a:cubicBezTo>
                    <a:pt x="110" y="102"/>
                    <a:pt x="110" y="102"/>
                    <a:pt x="110" y="102"/>
                  </a:cubicBezTo>
                  <a:cubicBezTo>
                    <a:pt x="110" y="0"/>
                    <a:pt x="110" y="0"/>
                    <a:pt x="110" y="0"/>
                  </a:cubicBezTo>
                  <a:cubicBezTo>
                    <a:pt x="86" y="0"/>
                    <a:pt x="86" y="0"/>
                    <a:pt x="86" y="0"/>
                  </a:cubicBezTo>
                  <a:lnTo>
                    <a:pt x="60" y="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 name="Rectangle 95"/>
            <p:cNvSpPr>
              <a:spLocks noChangeArrowheads="1"/>
            </p:cNvSpPr>
            <p:nvPr userDrawn="1"/>
          </p:nvSpPr>
          <p:spPr bwMode="auto">
            <a:xfrm>
              <a:off x="833438" y="423863"/>
              <a:ext cx="23813" cy="1047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 name="Freeform 96"/>
            <p:cNvSpPr>
              <a:spLocks/>
            </p:cNvSpPr>
            <p:nvPr userDrawn="1"/>
          </p:nvSpPr>
          <p:spPr bwMode="auto">
            <a:xfrm>
              <a:off x="830263" y="379413"/>
              <a:ext cx="30163" cy="28575"/>
            </a:xfrm>
            <a:custGeom>
              <a:avLst/>
              <a:gdLst>
                <a:gd name="T0" fmla="*/ 11 w 21"/>
                <a:gd name="T1" fmla="*/ 0 h 20"/>
                <a:gd name="T2" fmla="*/ 3 w 21"/>
                <a:gd name="T3" fmla="*/ 3 h 20"/>
                <a:gd name="T4" fmla="*/ 0 w 21"/>
                <a:gd name="T5" fmla="*/ 10 h 20"/>
                <a:gd name="T6" fmla="*/ 3 w 21"/>
                <a:gd name="T7" fmla="*/ 17 h 20"/>
                <a:gd name="T8" fmla="*/ 11 w 21"/>
                <a:gd name="T9" fmla="*/ 20 h 20"/>
                <a:gd name="T10" fmla="*/ 18 w 21"/>
                <a:gd name="T11" fmla="*/ 17 h 20"/>
                <a:gd name="T12" fmla="*/ 21 w 21"/>
                <a:gd name="T13" fmla="*/ 10 h 20"/>
                <a:gd name="T14" fmla="*/ 18 w 21"/>
                <a:gd name="T15" fmla="*/ 3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8" y="0"/>
                    <a:pt x="5" y="1"/>
                    <a:pt x="3" y="3"/>
                  </a:cubicBezTo>
                  <a:cubicBezTo>
                    <a:pt x="1" y="5"/>
                    <a:pt x="0" y="7"/>
                    <a:pt x="0" y="10"/>
                  </a:cubicBezTo>
                  <a:cubicBezTo>
                    <a:pt x="0" y="13"/>
                    <a:pt x="1" y="15"/>
                    <a:pt x="3" y="17"/>
                  </a:cubicBezTo>
                  <a:cubicBezTo>
                    <a:pt x="5" y="19"/>
                    <a:pt x="8" y="20"/>
                    <a:pt x="11" y="20"/>
                  </a:cubicBezTo>
                  <a:cubicBezTo>
                    <a:pt x="13" y="20"/>
                    <a:pt x="16" y="19"/>
                    <a:pt x="18" y="17"/>
                  </a:cubicBezTo>
                  <a:cubicBezTo>
                    <a:pt x="20" y="15"/>
                    <a:pt x="21" y="13"/>
                    <a:pt x="21" y="10"/>
                  </a:cubicBezTo>
                  <a:cubicBezTo>
                    <a:pt x="21" y="8"/>
                    <a:pt x="20" y="5"/>
                    <a:pt x="18" y="3"/>
                  </a:cubicBezTo>
                  <a:cubicBezTo>
                    <a:pt x="16" y="1"/>
                    <a:pt x="14" y="0"/>
                    <a:pt x="1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 name="Freeform 97"/>
            <p:cNvSpPr>
              <a:spLocks/>
            </p:cNvSpPr>
            <p:nvPr userDrawn="1"/>
          </p:nvSpPr>
          <p:spPr bwMode="auto">
            <a:xfrm>
              <a:off x="874713" y="422275"/>
              <a:ext cx="80963" cy="109538"/>
            </a:xfrm>
            <a:custGeom>
              <a:avLst/>
              <a:gdLst>
                <a:gd name="T0" fmla="*/ 49 w 57"/>
                <a:gd name="T1" fmla="*/ 1 h 76"/>
                <a:gd name="T2" fmla="*/ 39 w 57"/>
                <a:gd name="T3" fmla="*/ 0 h 76"/>
                <a:gd name="T4" fmla="*/ 18 w 57"/>
                <a:gd name="T5" fmla="*/ 5 h 76"/>
                <a:gd name="T6" fmla="*/ 4 w 57"/>
                <a:gd name="T7" fmla="*/ 19 h 76"/>
                <a:gd name="T8" fmla="*/ 0 w 57"/>
                <a:gd name="T9" fmla="*/ 40 h 76"/>
                <a:gd name="T10" fmla="*/ 4 w 57"/>
                <a:gd name="T11" fmla="*/ 58 h 76"/>
                <a:gd name="T12" fmla="*/ 17 w 57"/>
                <a:gd name="T13" fmla="*/ 71 h 76"/>
                <a:gd name="T14" fmla="*/ 36 w 57"/>
                <a:gd name="T15" fmla="*/ 76 h 76"/>
                <a:gd name="T16" fmla="*/ 57 w 57"/>
                <a:gd name="T17" fmla="*/ 71 h 76"/>
                <a:gd name="T18" fmla="*/ 57 w 57"/>
                <a:gd name="T19" fmla="*/ 71 h 76"/>
                <a:gd name="T20" fmla="*/ 57 w 57"/>
                <a:gd name="T21" fmla="*/ 55 h 76"/>
                <a:gd name="T22" fmla="*/ 56 w 57"/>
                <a:gd name="T23" fmla="*/ 56 h 76"/>
                <a:gd name="T24" fmla="*/ 48 w 57"/>
                <a:gd name="T25" fmla="*/ 60 h 76"/>
                <a:gd name="T26" fmla="*/ 39 w 57"/>
                <a:gd name="T27" fmla="*/ 62 h 76"/>
                <a:gd name="T28" fmla="*/ 23 w 57"/>
                <a:gd name="T29" fmla="*/ 55 h 76"/>
                <a:gd name="T30" fmla="*/ 18 w 57"/>
                <a:gd name="T31" fmla="*/ 38 h 76"/>
                <a:gd name="T32" fmla="*/ 24 w 57"/>
                <a:gd name="T33" fmla="*/ 20 h 76"/>
                <a:gd name="T34" fmla="*/ 40 w 57"/>
                <a:gd name="T35" fmla="*/ 14 h 76"/>
                <a:gd name="T36" fmla="*/ 56 w 57"/>
                <a:gd name="T37" fmla="*/ 19 h 76"/>
                <a:gd name="T38" fmla="*/ 57 w 57"/>
                <a:gd name="T39" fmla="*/ 20 h 76"/>
                <a:gd name="T40" fmla="*/ 57 w 57"/>
                <a:gd name="T41" fmla="*/ 3 h 76"/>
                <a:gd name="T42" fmla="*/ 57 w 57"/>
                <a:gd name="T43" fmla="*/ 3 h 76"/>
                <a:gd name="T44" fmla="*/ 49 w 57"/>
                <a:gd name="T4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6">
                  <a:moveTo>
                    <a:pt x="49" y="1"/>
                  </a:moveTo>
                  <a:cubicBezTo>
                    <a:pt x="45" y="0"/>
                    <a:pt x="42" y="0"/>
                    <a:pt x="39" y="0"/>
                  </a:cubicBezTo>
                  <a:cubicBezTo>
                    <a:pt x="31" y="0"/>
                    <a:pt x="24" y="1"/>
                    <a:pt x="18" y="5"/>
                  </a:cubicBezTo>
                  <a:cubicBezTo>
                    <a:pt x="12" y="8"/>
                    <a:pt x="8" y="13"/>
                    <a:pt x="4" y="19"/>
                  </a:cubicBezTo>
                  <a:cubicBezTo>
                    <a:pt x="1" y="25"/>
                    <a:pt x="0" y="32"/>
                    <a:pt x="0" y="40"/>
                  </a:cubicBezTo>
                  <a:cubicBezTo>
                    <a:pt x="0" y="46"/>
                    <a:pt x="1" y="53"/>
                    <a:pt x="4" y="58"/>
                  </a:cubicBezTo>
                  <a:cubicBezTo>
                    <a:pt x="7" y="64"/>
                    <a:pt x="12" y="68"/>
                    <a:pt x="17" y="71"/>
                  </a:cubicBezTo>
                  <a:cubicBezTo>
                    <a:pt x="23" y="74"/>
                    <a:pt x="29" y="76"/>
                    <a:pt x="36" y="76"/>
                  </a:cubicBezTo>
                  <a:cubicBezTo>
                    <a:pt x="44" y="76"/>
                    <a:pt x="51" y="74"/>
                    <a:pt x="57" y="71"/>
                  </a:cubicBezTo>
                  <a:cubicBezTo>
                    <a:pt x="57" y="71"/>
                    <a:pt x="57" y="71"/>
                    <a:pt x="57" y="71"/>
                  </a:cubicBezTo>
                  <a:cubicBezTo>
                    <a:pt x="57" y="55"/>
                    <a:pt x="57" y="55"/>
                    <a:pt x="57" y="55"/>
                  </a:cubicBezTo>
                  <a:cubicBezTo>
                    <a:pt x="56" y="56"/>
                    <a:pt x="56" y="56"/>
                    <a:pt x="56" y="56"/>
                  </a:cubicBezTo>
                  <a:cubicBezTo>
                    <a:pt x="54" y="58"/>
                    <a:pt x="51" y="59"/>
                    <a:pt x="48" y="60"/>
                  </a:cubicBezTo>
                  <a:cubicBezTo>
                    <a:pt x="45" y="61"/>
                    <a:pt x="42" y="62"/>
                    <a:pt x="39" y="62"/>
                  </a:cubicBezTo>
                  <a:cubicBezTo>
                    <a:pt x="33" y="62"/>
                    <a:pt x="27" y="60"/>
                    <a:pt x="23" y="55"/>
                  </a:cubicBezTo>
                  <a:cubicBezTo>
                    <a:pt x="20" y="51"/>
                    <a:pt x="18" y="45"/>
                    <a:pt x="18" y="38"/>
                  </a:cubicBezTo>
                  <a:cubicBezTo>
                    <a:pt x="18" y="31"/>
                    <a:pt x="20" y="25"/>
                    <a:pt x="24" y="20"/>
                  </a:cubicBezTo>
                  <a:cubicBezTo>
                    <a:pt x="28" y="16"/>
                    <a:pt x="33" y="14"/>
                    <a:pt x="40" y="14"/>
                  </a:cubicBezTo>
                  <a:cubicBezTo>
                    <a:pt x="45" y="14"/>
                    <a:pt x="51" y="16"/>
                    <a:pt x="56" y="19"/>
                  </a:cubicBezTo>
                  <a:cubicBezTo>
                    <a:pt x="57" y="20"/>
                    <a:pt x="57" y="20"/>
                    <a:pt x="57" y="20"/>
                  </a:cubicBezTo>
                  <a:cubicBezTo>
                    <a:pt x="57" y="3"/>
                    <a:pt x="57" y="3"/>
                    <a:pt x="57" y="3"/>
                  </a:cubicBezTo>
                  <a:cubicBezTo>
                    <a:pt x="57" y="3"/>
                    <a:pt x="57" y="3"/>
                    <a:pt x="57" y="3"/>
                  </a:cubicBezTo>
                  <a:cubicBezTo>
                    <a:pt x="55" y="2"/>
                    <a:pt x="52" y="1"/>
                    <a:pt x="49"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 name="Freeform 98"/>
            <p:cNvSpPr>
              <a:spLocks/>
            </p:cNvSpPr>
            <p:nvPr userDrawn="1"/>
          </p:nvSpPr>
          <p:spPr bwMode="auto">
            <a:xfrm>
              <a:off x="974725" y="422275"/>
              <a:ext cx="60325" cy="106363"/>
            </a:xfrm>
            <a:custGeom>
              <a:avLst/>
              <a:gdLst>
                <a:gd name="T0" fmla="*/ 35 w 42"/>
                <a:gd name="T1" fmla="*/ 0 h 74"/>
                <a:gd name="T2" fmla="*/ 24 w 42"/>
                <a:gd name="T3" fmla="*/ 4 h 74"/>
                <a:gd name="T4" fmla="*/ 17 w 42"/>
                <a:gd name="T5" fmla="*/ 14 h 74"/>
                <a:gd name="T6" fmla="*/ 17 w 42"/>
                <a:gd name="T7" fmla="*/ 14 h 74"/>
                <a:gd name="T8" fmla="*/ 17 w 42"/>
                <a:gd name="T9" fmla="*/ 1 h 74"/>
                <a:gd name="T10" fmla="*/ 0 w 42"/>
                <a:gd name="T11" fmla="*/ 1 h 74"/>
                <a:gd name="T12" fmla="*/ 0 w 42"/>
                <a:gd name="T13" fmla="*/ 74 h 74"/>
                <a:gd name="T14" fmla="*/ 17 w 42"/>
                <a:gd name="T15" fmla="*/ 74 h 74"/>
                <a:gd name="T16" fmla="*/ 17 w 42"/>
                <a:gd name="T17" fmla="*/ 37 h 74"/>
                <a:gd name="T18" fmla="*/ 21 w 42"/>
                <a:gd name="T19" fmla="*/ 21 h 74"/>
                <a:gd name="T20" fmla="*/ 32 w 42"/>
                <a:gd name="T21" fmla="*/ 16 h 74"/>
                <a:gd name="T22" fmla="*/ 37 w 42"/>
                <a:gd name="T23" fmla="*/ 16 h 74"/>
                <a:gd name="T24" fmla="*/ 41 w 42"/>
                <a:gd name="T25" fmla="*/ 18 h 74"/>
                <a:gd name="T26" fmla="*/ 42 w 42"/>
                <a:gd name="T27" fmla="*/ 18 h 74"/>
                <a:gd name="T28" fmla="*/ 42 w 42"/>
                <a:gd name="T29" fmla="*/ 1 h 74"/>
                <a:gd name="T30" fmla="*/ 42 w 42"/>
                <a:gd name="T31" fmla="*/ 1 h 74"/>
                <a:gd name="T32" fmla="*/ 35 w 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74">
                  <a:moveTo>
                    <a:pt x="35" y="0"/>
                  </a:moveTo>
                  <a:cubicBezTo>
                    <a:pt x="31" y="0"/>
                    <a:pt x="27" y="1"/>
                    <a:pt x="24" y="4"/>
                  </a:cubicBezTo>
                  <a:cubicBezTo>
                    <a:pt x="21" y="7"/>
                    <a:pt x="19" y="10"/>
                    <a:pt x="17" y="14"/>
                  </a:cubicBezTo>
                  <a:cubicBezTo>
                    <a:pt x="17" y="14"/>
                    <a:pt x="17" y="14"/>
                    <a:pt x="17" y="14"/>
                  </a:cubicBezTo>
                  <a:cubicBezTo>
                    <a:pt x="17" y="1"/>
                    <a:pt x="17" y="1"/>
                    <a:pt x="17" y="1"/>
                  </a:cubicBezTo>
                  <a:cubicBezTo>
                    <a:pt x="0" y="1"/>
                    <a:pt x="0" y="1"/>
                    <a:pt x="0" y="1"/>
                  </a:cubicBezTo>
                  <a:cubicBezTo>
                    <a:pt x="0" y="74"/>
                    <a:pt x="0" y="74"/>
                    <a:pt x="0" y="74"/>
                  </a:cubicBezTo>
                  <a:cubicBezTo>
                    <a:pt x="17" y="74"/>
                    <a:pt x="17" y="74"/>
                    <a:pt x="17" y="74"/>
                  </a:cubicBezTo>
                  <a:cubicBezTo>
                    <a:pt x="17" y="37"/>
                    <a:pt x="17" y="37"/>
                    <a:pt x="17" y="37"/>
                  </a:cubicBezTo>
                  <a:cubicBezTo>
                    <a:pt x="17" y="31"/>
                    <a:pt x="18" y="25"/>
                    <a:pt x="21" y="21"/>
                  </a:cubicBezTo>
                  <a:cubicBezTo>
                    <a:pt x="24" y="17"/>
                    <a:pt x="28" y="16"/>
                    <a:pt x="32" y="16"/>
                  </a:cubicBezTo>
                  <a:cubicBezTo>
                    <a:pt x="34" y="16"/>
                    <a:pt x="35" y="16"/>
                    <a:pt x="37" y="16"/>
                  </a:cubicBezTo>
                  <a:cubicBezTo>
                    <a:pt x="39" y="17"/>
                    <a:pt x="41" y="17"/>
                    <a:pt x="41" y="18"/>
                  </a:cubicBezTo>
                  <a:cubicBezTo>
                    <a:pt x="42" y="18"/>
                    <a:pt x="42" y="18"/>
                    <a:pt x="42" y="18"/>
                  </a:cubicBezTo>
                  <a:cubicBezTo>
                    <a:pt x="42" y="1"/>
                    <a:pt x="42" y="1"/>
                    <a:pt x="42" y="1"/>
                  </a:cubicBezTo>
                  <a:cubicBezTo>
                    <a:pt x="42" y="1"/>
                    <a:pt x="42" y="1"/>
                    <a:pt x="42" y="1"/>
                  </a:cubicBezTo>
                  <a:cubicBezTo>
                    <a:pt x="40" y="0"/>
                    <a:pt x="38" y="0"/>
                    <a:pt x="3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 name="Freeform 99"/>
            <p:cNvSpPr>
              <a:spLocks noEditPoints="1"/>
            </p:cNvSpPr>
            <p:nvPr userDrawn="1"/>
          </p:nvSpPr>
          <p:spPr bwMode="auto">
            <a:xfrm>
              <a:off x="1036638"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1" y="14"/>
                    <a:pt x="38" y="14"/>
                  </a:cubicBezTo>
                  <a:cubicBezTo>
                    <a:pt x="44" y="14"/>
                    <a:pt x="48"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 name="Freeform 100"/>
            <p:cNvSpPr>
              <a:spLocks/>
            </p:cNvSpPr>
            <p:nvPr userDrawn="1"/>
          </p:nvSpPr>
          <p:spPr bwMode="auto">
            <a:xfrm>
              <a:off x="1155700" y="422275"/>
              <a:ext cx="69850" cy="109538"/>
            </a:xfrm>
            <a:custGeom>
              <a:avLst/>
              <a:gdLst>
                <a:gd name="T0" fmla="*/ 30 w 49"/>
                <a:gd name="T1" fmla="*/ 31 h 76"/>
                <a:gd name="T2" fmla="*/ 20 w 49"/>
                <a:gd name="T3" fmla="*/ 26 h 76"/>
                <a:gd name="T4" fmla="*/ 18 w 49"/>
                <a:gd name="T5" fmla="*/ 20 h 76"/>
                <a:gd name="T6" fmla="*/ 20 w 49"/>
                <a:gd name="T7" fmla="*/ 15 h 76"/>
                <a:gd name="T8" fmla="*/ 28 w 49"/>
                <a:gd name="T9" fmla="*/ 13 h 76"/>
                <a:gd name="T10" fmla="*/ 36 w 49"/>
                <a:gd name="T11" fmla="*/ 14 h 76"/>
                <a:gd name="T12" fmla="*/ 44 w 49"/>
                <a:gd name="T13" fmla="*/ 18 h 76"/>
                <a:gd name="T14" fmla="*/ 45 w 49"/>
                <a:gd name="T15" fmla="*/ 19 h 76"/>
                <a:gd name="T16" fmla="*/ 45 w 49"/>
                <a:gd name="T17" fmla="*/ 3 h 76"/>
                <a:gd name="T18" fmla="*/ 44 w 49"/>
                <a:gd name="T19" fmla="*/ 3 h 76"/>
                <a:gd name="T20" fmla="*/ 37 w 49"/>
                <a:gd name="T21" fmla="*/ 0 h 76"/>
                <a:gd name="T22" fmla="*/ 28 w 49"/>
                <a:gd name="T23" fmla="*/ 0 h 76"/>
                <a:gd name="T24" fmla="*/ 8 w 49"/>
                <a:gd name="T25" fmla="*/ 6 h 76"/>
                <a:gd name="T26" fmla="*/ 0 w 49"/>
                <a:gd name="T27" fmla="*/ 22 h 76"/>
                <a:gd name="T28" fmla="*/ 2 w 49"/>
                <a:gd name="T29" fmla="*/ 31 h 76"/>
                <a:gd name="T30" fmla="*/ 7 w 49"/>
                <a:gd name="T31" fmla="*/ 38 h 76"/>
                <a:gd name="T32" fmla="*/ 18 w 49"/>
                <a:gd name="T33" fmla="*/ 44 h 76"/>
                <a:gd name="T34" fmla="*/ 26 w 49"/>
                <a:gd name="T35" fmla="*/ 48 h 76"/>
                <a:gd name="T36" fmla="*/ 30 w 49"/>
                <a:gd name="T37" fmla="*/ 51 h 76"/>
                <a:gd name="T38" fmla="*/ 31 w 49"/>
                <a:gd name="T39" fmla="*/ 55 h 76"/>
                <a:gd name="T40" fmla="*/ 20 w 49"/>
                <a:gd name="T41" fmla="*/ 62 h 76"/>
                <a:gd name="T42" fmla="*/ 11 w 49"/>
                <a:gd name="T43" fmla="*/ 61 h 76"/>
                <a:gd name="T44" fmla="*/ 1 w 49"/>
                <a:gd name="T45" fmla="*/ 56 h 76"/>
                <a:gd name="T46" fmla="*/ 0 w 49"/>
                <a:gd name="T47" fmla="*/ 55 h 76"/>
                <a:gd name="T48" fmla="*/ 0 w 49"/>
                <a:gd name="T49" fmla="*/ 72 h 76"/>
                <a:gd name="T50" fmla="*/ 0 w 49"/>
                <a:gd name="T51" fmla="*/ 72 h 76"/>
                <a:gd name="T52" fmla="*/ 10 w 49"/>
                <a:gd name="T53" fmla="*/ 75 h 76"/>
                <a:gd name="T54" fmla="*/ 19 w 49"/>
                <a:gd name="T55" fmla="*/ 76 h 76"/>
                <a:gd name="T56" fmla="*/ 41 w 49"/>
                <a:gd name="T57" fmla="*/ 70 h 76"/>
                <a:gd name="T58" fmla="*/ 49 w 49"/>
                <a:gd name="T59" fmla="*/ 53 h 76"/>
                <a:gd name="T60" fmla="*/ 44 w 49"/>
                <a:gd name="T61" fmla="*/ 41 h 76"/>
                <a:gd name="T62" fmla="*/ 30 w 49"/>
                <a:gd name="T63"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76">
                  <a:moveTo>
                    <a:pt x="30" y="31"/>
                  </a:moveTo>
                  <a:cubicBezTo>
                    <a:pt x="24" y="29"/>
                    <a:pt x="21" y="27"/>
                    <a:pt x="20" y="26"/>
                  </a:cubicBezTo>
                  <a:cubicBezTo>
                    <a:pt x="18" y="25"/>
                    <a:pt x="18" y="23"/>
                    <a:pt x="18" y="20"/>
                  </a:cubicBezTo>
                  <a:cubicBezTo>
                    <a:pt x="18" y="18"/>
                    <a:pt x="18" y="17"/>
                    <a:pt x="20" y="15"/>
                  </a:cubicBezTo>
                  <a:cubicBezTo>
                    <a:pt x="22" y="14"/>
                    <a:pt x="24" y="13"/>
                    <a:pt x="28" y="13"/>
                  </a:cubicBezTo>
                  <a:cubicBezTo>
                    <a:pt x="30" y="13"/>
                    <a:pt x="33" y="14"/>
                    <a:pt x="36" y="14"/>
                  </a:cubicBezTo>
                  <a:cubicBezTo>
                    <a:pt x="39" y="15"/>
                    <a:pt x="42" y="17"/>
                    <a:pt x="44" y="18"/>
                  </a:cubicBezTo>
                  <a:cubicBezTo>
                    <a:pt x="45" y="19"/>
                    <a:pt x="45" y="19"/>
                    <a:pt x="45" y="19"/>
                  </a:cubicBezTo>
                  <a:cubicBezTo>
                    <a:pt x="45" y="3"/>
                    <a:pt x="45" y="3"/>
                    <a:pt x="45" y="3"/>
                  </a:cubicBezTo>
                  <a:cubicBezTo>
                    <a:pt x="44" y="3"/>
                    <a:pt x="44" y="3"/>
                    <a:pt x="44" y="3"/>
                  </a:cubicBezTo>
                  <a:cubicBezTo>
                    <a:pt x="42" y="2"/>
                    <a:pt x="40" y="1"/>
                    <a:pt x="37" y="0"/>
                  </a:cubicBezTo>
                  <a:cubicBezTo>
                    <a:pt x="33" y="0"/>
                    <a:pt x="31" y="0"/>
                    <a:pt x="28" y="0"/>
                  </a:cubicBezTo>
                  <a:cubicBezTo>
                    <a:pt x="20" y="0"/>
                    <a:pt x="13" y="2"/>
                    <a:pt x="8" y="6"/>
                  </a:cubicBezTo>
                  <a:cubicBezTo>
                    <a:pt x="3" y="10"/>
                    <a:pt x="0" y="15"/>
                    <a:pt x="0" y="22"/>
                  </a:cubicBezTo>
                  <a:cubicBezTo>
                    <a:pt x="0" y="25"/>
                    <a:pt x="1" y="28"/>
                    <a:pt x="2" y="31"/>
                  </a:cubicBezTo>
                  <a:cubicBezTo>
                    <a:pt x="3" y="34"/>
                    <a:pt x="5" y="36"/>
                    <a:pt x="7" y="38"/>
                  </a:cubicBezTo>
                  <a:cubicBezTo>
                    <a:pt x="9" y="40"/>
                    <a:pt x="13" y="42"/>
                    <a:pt x="18" y="44"/>
                  </a:cubicBezTo>
                  <a:cubicBezTo>
                    <a:pt x="22" y="45"/>
                    <a:pt x="24" y="47"/>
                    <a:pt x="26" y="48"/>
                  </a:cubicBezTo>
                  <a:cubicBezTo>
                    <a:pt x="28" y="49"/>
                    <a:pt x="29" y="50"/>
                    <a:pt x="30" y="51"/>
                  </a:cubicBezTo>
                  <a:cubicBezTo>
                    <a:pt x="31" y="52"/>
                    <a:pt x="31" y="53"/>
                    <a:pt x="31" y="55"/>
                  </a:cubicBezTo>
                  <a:cubicBezTo>
                    <a:pt x="31" y="60"/>
                    <a:pt x="28" y="62"/>
                    <a:pt x="20" y="62"/>
                  </a:cubicBezTo>
                  <a:cubicBezTo>
                    <a:pt x="17" y="62"/>
                    <a:pt x="14" y="62"/>
                    <a:pt x="11" y="61"/>
                  </a:cubicBezTo>
                  <a:cubicBezTo>
                    <a:pt x="7" y="59"/>
                    <a:pt x="4" y="58"/>
                    <a:pt x="1" y="56"/>
                  </a:cubicBezTo>
                  <a:cubicBezTo>
                    <a:pt x="0" y="55"/>
                    <a:pt x="0" y="55"/>
                    <a:pt x="0" y="55"/>
                  </a:cubicBezTo>
                  <a:cubicBezTo>
                    <a:pt x="0" y="72"/>
                    <a:pt x="0" y="72"/>
                    <a:pt x="0" y="72"/>
                  </a:cubicBezTo>
                  <a:cubicBezTo>
                    <a:pt x="0" y="72"/>
                    <a:pt x="0" y="72"/>
                    <a:pt x="0" y="72"/>
                  </a:cubicBezTo>
                  <a:cubicBezTo>
                    <a:pt x="3" y="73"/>
                    <a:pt x="6" y="74"/>
                    <a:pt x="10" y="75"/>
                  </a:cubicBezTo>
                  <a:cubicBezTo>
                    <a:pt x="13" y="75"/>
                    <a:pt x="17" y="76"/>
                    <a:pt x="19" y="76"/>
                  </a:cubicBezTo>
                  <a:cubicBezTo>
                    <a:pt x="28" y="76"/>
                    <a:pt x="35" y="74"/>
                    <a:pt x="41" y="70"/>
                  </a:cubicBezTo>
                  <a:cubicBezTo>
                    <a:pt x="46" y="65"/>
                    <a:pt x="49" y="60"/>
                    <a:pt x="49" y="53"/>
                  </a:cubicBezTo>
                  <a:cubicBezTo>
                    <a:pt x="49" y="48"/>
                    <a:pt x="47" y="44"/>
                    <a:pt x="44" y="41"/>
                  </a:cubicBezTo>
                  <a:cubicBezTo>
                    <a:pt x="42" y="37"/>
                    <a:pt x="37" y="34"/>
                    <a:pt x="30"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 name="Freeform 101"/>
            <p:cNvSpPr>
              <a:spLocks noEditPoints="1"/>
            </p:cNvSpPr>
            <p:nvPr userDrawn="1"/>
          </p:nvSpPr>
          <p:spPr bwMode="auto">
            <a:xfrm>
              <a:off x="1235075"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2" y="14"/>
                    <a:pt x="38" y="14"/>
                  </a:cubicBezTo>
                  <a:cubicBezTo>
                    <a:pt x="44" y="14"/>
                    <a:pt x="49"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 name="Freeform 102"/>
            <p:cNvSpPr>
              <a:spLocks/>
            </p:cNvSpPr>
            <p:nvPr userDrawn="1"/>
          </p:nvSpPr>
          <p:spPr bwMode="auto">
            <a:xfrm>
              <a:off x="1346200" y="373063"/>
              <a:ext cx="127000" cy="158750"/>
            </a:xfrm>
            <a:custGeom>
              <a:avLst/>
              <a:gdLst>
                <a:gd name="T0" fmla="*/ 89 w 89"/>
                <a:gd name="T1" fmla="*/ 50 h 111"/>
                <a:gd name="T2" fmla="*/ 89 w 89"/>
                <a:gd name="T3" fmla="*/ 36 h 111"/>
                <a:gd name="T4" fmla="*/ 72 w 89"/>
                <a:gd name="T5" fmla="*/ 36 h 111"/>
                <a:gd name="T6" fmla="*/ 72 w 89"/>
                <a:gd name="T7" fmla="*/ 15 h 111"/>
                <a:gd name="T8" fmla="*/ 71 w 89"/>
                <a:gd name="T9" fmla="*/ 15 h 111"/>
                <a:gd name="T10" fmla="*/ 55 w 89"/>
                <a:gd name="T11" fmla="*/ 20 h 111"/>
                <a:gd name="T12" fmla="*/ 55 w 89"/>
                <a:gd name="T13" fmla="*/ 20 h 111"/>
                <a:gd name="T14" fmla="*/ 55 w 89"/>
                <a:gd name="T15" fmla="*/ 36 h 111"/>
                <a:gd name="T16" fmla="*/ 29 w 89"/>
                <a:gd name="T17" fmla="*/ 36 h 111"/>
                <a:gd name="T18" fmla="*/ 29 w 89"/>
                <a:gd name="T19" fmla="*/ 27 h 111"/>
                <a:gd name="T20" fmla="*/ 32 w 89"/>
                <a:gd name="T21" fmla="*/ 17 h 111"/>
                <a:gd name="T22" fmla="*/ 40 w 89"/>
                <a:gd name="T23" fmla="*/ 14 h 111"/>
                <a:gd name="T24" fmla="*/ 47 w 89"/>
                <a:gd name="T25" fmla="*/ 16 h 111"/>
                <a:gd name="T26" fmla="*/ 48 w 89"/>
                <a:gd name="T27" fmla="*/ 16 h 111"/>
                <a:gd name="T28" fmla="*/ 48 w 89"/>
                <a:gd name="T29" fmla="*/ 1 h 111"/>
                <a:gd name="T30" fmla="*/ 48 w 89"/>
                <a:gd name="T31" fmla="*/ 1 h 111"/>
                <a:gd name="T32" fmla="*/ 38 w 89"/>
                <a:gd name="T33" fmla="*/ 0 h 111"/>
                <a:gd name="T34" fmla="*/ 24 w 89"/>
                <a:gd name="T35" fmla="*/ 3 h 111"/>
                <a:gd name="T36" fmla="*/ 15 w 89"/>
                <a:gd name="T37" fmla="*/ 13 h 111"/>
                <a:gd name="T38" fmla="*/ 12 w 89"/>
                <a:gd name="T39" fmla="*/ 26 h 111"/>
                <a:gd name="T40" fmla="*/ 12 w 89"/>
                <a:gd name="T41" fmla="*/ 36 h 111"/>
                <a:gd name="T42" fmla="*/ 0 w 89"/>
                <a:gd name="T43" fmla="*/ 36 h 111"/>
                <a:gd name="T44" fmla="*/ 0 w 89"/>
                <a:gd name="T45" fmla="*/ 50 h 111"/>
                <a:gd name="T46" fmla="*/ 12 w 89"/>
                <a:gd name="T47" fmla="*/ 50 h 111"/>
                <a:gd name="T48" fmla="*/ 12 w 89"/>
                <a:gd name="T49" fmla="*/ 109 h 111"/>
                <a:gd name="T50" fmla="*/ 29 w 89"/>
                <a:gd name="T51" fmla="*/ 109 h 111"/>
                <a:gd name="T52" fmla="*/ 29 w 89"/>
                <a:gd name="T53" fmla="*/ 50 h 111"/>
                <a:gd name="T54" fmla="*/ 55 w 89"/>
                <a:gd name="T55" fmla="*/ 50 h 111"/>
                <a:gd name="T56" fmla="*/ 55 w 89"/>
                <a:gd name="T57" fmla="*/ 88 h 111"/>
                <a:gd name="T58" fmla="*/ 76 w 89"/>
                <a:gd name="T59" fmla="*/ 111 h 111"/>
                <a:gd name="T60" fmla="*/ 84 w 89"/>
                <a:gd name="T61" fmla="*/ 110 h 111"/>
                <a:gd name="T62" fmla="*/ 89 w 89"/>
                <a:gd name="T63" fmla="*/ 108 h 111"/>
                <a:gd name="T64" fmla="*/ 89 w 89"/>
                <a:gd name="T65" fmla="*/ 108 h 111"/>
                <a:gd name="T66" fmla="*/ 89 w 89"/>
                <a:gd name="T67" fmla="*/ 94 h 111"/>
                <a:gd name="T68" fmla="*/ 89 w 89"/>
                <a:gd name="T69" fmla="*/ 95 h 111"/>
                <a:gd name="T70" fmla="*/ 85 w 89"/>
                <a:gd name="T71" fmla="*/ 96 h 111"/>
                <a:gd name="T72" fmla="*/ 82 w 89"/>
                <a:gd name="T73" fmla="*/ 97 h 111"/>
                <a:gd name="T74" fmla="*/ 74 w 89"/>
                <a:gd name="T75" fmla="*/ 94 h 111"/>
                <a:gd name="T76" fmla="*/ 72 w 89"/>
                <a:gd name="T77" fmla="*/ 85 h 111"/>
                <a:gd name="T78" fmla="*/ 72 w 89"/>
                <a:gd name="T79" fmla="*/ 50 h 111"/>
                <a:gd name="T80" fmla="*/ 89 w 89"/>
                <a:gd name="T81" fmla="*/ 5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 h="111">
                  <a:moveTo>
                    <a:pt x="89" y="50"/>
                  </a:moveTo>
                  <a:cubicBezTo>
                    <a:pt x="89" y="36"/>
                    <a:pt x="89" y="36"/>
                    <a:pt x="89" y="36"/>
                  </a:cubicBezTo>
                  <a:cubicBezTo>
                    <a:pt x="72" y="36"/>
                    <a:pt x="72" y="36"/>
                    <a:pt x="72" y="36"/>
                  </a:cubicBezTo>
                  <a:cubicBezTo>
                    <a:pt x="72" y="15"/>
                    <a:pt x="72" y="15"/>
                    <a:pt x="72" y="15"/>
                  </a:cubicBezTo>
                  <a:cubicBezTo>
                    <a:pt x="71" y="15"/>
                    <a:pt x="71" y="15"/>
                    <a:pt x="71" y="15"/>
                  </a:cubicBezTo>
                  <a:cubicBezTo>
                    <a:pt x="55" y="20"/>
                    <a:pt x="55" y="20"/>
                    <a:pt x="55" y="20"/>
                  </a:cubicBezTo>
                  <a:cubicBezTo>
                    <a:pt x="55" y="20"/>
                    <a:pt x="55" y="20"/>
                    <a:pt x="55" y="20"/>
                  </a:cubicBezTo>
                  <a:cubicBezTo>
                    <a:pt x="55" y="36"/>
                    <a:pt x="55" y="36"/>
                    <a:pt x="55" y="36"/>
                  </a:cubicBezTo>
                  <a:cubicBezTo>
                    <a:pt x="29" y="36"/>
                    <a:pt x="29" y="36"/>
                    <a:pt x="29" y="36"/>
                  </a:cubicBezTo>
                  <a:cubicBezTo>
                    <a:pt x="29" y="27"/>
                    <a:pt x="29" y="27"/>
                    <a:pt x="29" y="27"/>
                  </a:cubicBezTo>
                  <a:cubicBezTo>
                    <a:pt x="29" y="23"/>
                    <a:pt x="30" y="20"/>
                    <a:pt x="32" y="17"/>
                  </a:cubicBezTo>
                  <a:cubicBezTo>
                    <a:pt x="34" y="15"/>
                    <a:pt x="36" y="14"/>
                    <a:pt x="40" y="14"/>
                  </a:cubicBezTo>
                  <a:cubicBezTo>
                    <a:pt x="42" y="14"/>
                    <a:pt x="45" y="15"/>
                    <a:pt x="47" y="16"/>
                  </a:cubicBezTo>
                  <a:cubicBezTo>
                    <a:pt x="48" y="16"/>
                    <a:pt x="48" y="16"/>
                    <a:pt x="48" y="16"/>
                  </a:cubicBezTo>
                  <a:cubicBezTo>
                    <a:pt x="48" y="1"/>
                    <a:pt x="48" y="1"/>
                    <a:pt x="48" y="1"/>
                  </a:cubicBezTo>
                  <a:cubicBezTo>
                    <a:pt x="48" y="1"/>
                    <a:pt x="48" y="1"/>
                    <a:pt x="48" y="1"/>
                  </a:cubicBezTo>
                  <a:cubicBezTo>
                    <a:pt x="45" y="0"/>
                    <a:pt x="42" y="0"/>
                    <a:pt x="38" y="0"/>
                  </a:cubicBezTo>
                  <a:cubicBezTo>
                    <a:pt x="33" y="0"/>
                    <a:pt x="28" y="1"/>
                    <a:pt x="24" y="3"/>
                  </a:cubicBezTo>
                  <a:cubicBezTo>
                    <a:pt x="20" y="6"/>
                    <a:pt x="17" y="9"/>
                    <a:pt x="15" y="13"/>
                  </a:cubicBezTo>
                  <a:cubicBezTo>
                    <a:pt x="13" y="17"/>
                    <a:pt x="12" y="21"/>
                    <a:pt x="12" y="26"/>
                  </a:cubicBezTo>
                  <a:cubicBezTo>
                    <a:pt x="12" y="36"/>
                    <a:pt x="12" y="36"/>
                    <a:pt x="12" y="36"/>
                  </a:cubicBezTo>
                  <a:cubicBezTo>
                    <a:pt x="0" y="36"/>
                    <a:pt x="0" y="36"/>
                    <a:pt x="0" y="36"/>
                  </a:cubicBezTo>
                  <a:cubicBezTo>
                    <a:pt x="0" y="50"/>
                    <a:pt x="0" y="50"/>
                    <a:pt x="0" y="50"/>
                  </a:cubicBezTo>
                  <a:cubicBezTo>
                    <a:pt x="12" y="50"/>
                    <a:pt x="12" y="50"/>
                    <a:pt x="12" y="50"/>
                  </a:cubicBezTo>
                  <a:cubicBezTo>
                    <a:pt x="12" y="109"/>
                    <a:pt x="12" y="109"/>
                    <a:pt x="12" y="109"/>
                  </a:cubicBezTo>
                  <a:cubicBezTo>
                    <a:pt x="29" y="109"/>
                    <a:pt x="29" y="109"/>
                    <a:pt x="29" y="109"/>
                  </a:cubicBezTo>
                  <a:cubicBezTo>
                    <a:pt x="29" y="50"/>
                    <a:pt x="29" y="50"/>
                    <a:pt x="29" y="50"/>
                  </a:cubicBezTo>
                  <a:cubicBezTo>
                    <a:pt x="55" y="50"/>
                    <a:pt x="55" y="50"/>
                    <a:pt x="55" y="50"/>
                  </a:cubicBezTo>
                  <a:cubicBezTo>
                    <a:pt x="55" y="88"/>
                    <a:pt x="55" y="88"/>
                    <a:pt x="55" y="88"/>
                  </a:cubicBezTo>
                  <a:cubicBezTo>
                    <a:pt x="55" y="103"/>
                    <a:pt x="62" y="111"/>
                    <a:pt x="76" y="111"/>
                  </a:cubicBezTo>
                  <a:cubicBezTo>
                    <a:pt x="79" y="111"/>
                    <a:pt x="81" y="111"/>
                    <a:pt x="84" y="110"/>
                  </a:cubicBezTo>
                  <a:cubicBezTo>
                    <a:pt x="86" y="109"/>
                    <a:pt x="88" y="109"/>
                    <a:pt x="89" y="108"/>
                  </a:cubicBezTo>
                  <a:cubicBezTo>
                    <a:pt x="89" y="108"/>
                    <a:pt x="89" y="108"/>
                    <a:pt x="89" y="108"/>
                  </a:cubicBezTo>
                  <a:cubicBezTo>
                    <a:pt x="89" y="94"/>
                    <a:pt x="89" y="94"/>
                    <a:pt x="89" y="94"/>
                  </a:cubicBezTo>
                  <a:cubicBezTo>
                    <a:pt x="89" y="95"/>
                    <a:pt x="89" y="95"/>
                    <a:pt x="89" y="95"/>
                  </a:cubicBezTo>
                  <a:cubicBezTo>
                    <a:pt x="88" y="95"/>
                    <a:pt x="86" y="96"/>
                    <a:pt x="85" y="96"/>
                  </a:cubicBezTo>
                  <a:cubicBezTo>
                    <a:pt x="84" y="96"/>
                    <a:pt x="83" y="97"/>
                    <a:pt x="82" y="97"/>
                  </a:cubicBezTo>
                  <a:cubicBezTo>
                    <a:pt x="78" y="97"/>
                    <a:pt x="76" y="96"/>
                    <a:pt x="74" y="94"/>
                  </a:cubicBezTo>
                  <a:cubicBezTo>
                    <a:pt x="73" y="92"/>
                    <a:pt x="72" y="89"/>
                    <a:pt x="72" y="85"/>
                  </a:cubicBezTo>
                  <a:cubicBezTo>
                    <a:pt x="72" y="50"/>
                    <a:pt x="72" y="50"/>
                    <a:pt x="72" y="50"/>
                  </a:cubicBezTo>
                  <a:lnTo>
                    <a:pt x="89" y="5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Rectangle 103"/>
            <p:cNvSpPr>
              <a:spLocks noChangeArrowheads="1"/>
            </p:cNvSpPr>
            <p:nvPr userDrawn="1"/>
          </p:nvSpPr>
          <p:spPr bwMode="auto">
            <a:xfrm>
              <a:off x="336550" y="334963"/>
              <a:ext cx="115888" cy="114300"/>
            </a:xfrm>
            <a:prstGeom prst="rect">
              <a:avLst/>
            </a:prstGeom>
            <a:solidFill>
              <a:srgbClr val="F77B2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Rectangle 104"/>
            <p:cNvSpPr>
              <a:spLocks noChangeArrowheads="1"/>
            </p:cNvSpPr>
            <p:nvPr userDrawn="1"/>
          </p:nvSpPr>
          <p:spPr bwMode="auto">
            <a:xfrm>
              <a:off x="463550" y="334963"/>
              <a:ext cx="115888" cy="114300"/>
            </a:xfrm>
            <a:prstGeom prst="rect">
              <a:avLst/>
            </a:prstGeom>
            <a:solidFill>
              <a:srgbClr val="9DCD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Rectangle 105"/>
            <p:cNvSpPr>
              <a:spLocks noChangeArrowheads="1"/>
            </p:cNvSpPr>
            <p:nvPr userDrawn="1"/>
          </p:nvSpPr>
          <p:spPr bwMode="auto">
            <a:xfrm>
              <a:off x="336550" y="461963"/>
              <a:ext cx="115888" cy="115888"/>
            </a:xfrm>
            <a:prstGeom prst="rect">
              <a:avLst/>
            </a:prstGeom>
            <a:solidFill>
              <a:srgbClr val="00BC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Rectangle 106"/>
            <p:cNvSpPr>
              <a:spLocks noChangeArrowheads="1"/>
            </p:cNvSpPr>
            <p:nvPr userDrawn="1"/>
          </p:nvSpPr>
          <p:spPr bwMode="auto">
            <a:xfrm>
              <a:off x="463550" y="461963"/>
              <a:ext cx="115888" cy="115888"/>
            </a:xfrm>
            <a:prstGeom prst="rect">
              <a:avLst/>
            </a:prstGeom>
            <a:solidFill>
              <a:srgbClr val="FFCB0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7" name="Rectangle 16"/>
          <p:cNvSpPr/>
          <p:nvPr userDrawn="1"/>
        </p:nvSpPr>
        <p:spPr>
          <a:xfrm>
            <a:off x="354958" y="6242614"/>
            <a:ext cx="11482085" cy="420756"/>
          </a:xfrm>
          <a:prstGeom prst="rect">
            <a:avLst/>
          </a:prstGeom>
        </p:spPr>
        <p:txBody>
          <a:bodyPr wrap="square">
            <a:spAutoFit/>
          </a:bodyPr>
          <a:lstStyle/>
          <a:p>
            <a:r>
              <a:rPr lang="en-US" sz="1067">
                <a:ea typeface="Segoe UI" panose="020B0502040204020203" pitchFamily="34" charset="0"/>
                <a:cs typeface="Segoe UI" panose="020B0502040204020203" pitchFamily="34" charset="0"/>
              </a:rPr>
              <a:t>© 2018 Microsoft Corporation. This document is for informational purposes only. MICROSOFT MAKES NO WARRANTIES, EXPRESS OR IMPLIED, IN THIS PRESENTATION. </a:t>
            </a:r>
          </a:p>
          <a:p>
            <a:r>
              <a:rPr lang="en-US" sz="1067">
                <a:ea typeface="Segoe UI" panose="020B0502040204020203" pitchFamily="34" charset="0"/>
                <a:cs typeface="Segoe UI" panose="020B0502040204020203" pitchFamily="34" charset="0"/>
              </a:rPr>
              <a:t>The names of actual companies and products mentioned herein may be the trademarks of their respective owners.</a:t>
            </a:r>
          </a:p>
        </p:txBody>
      </p:sp>
    </p:spTree>
    <p:extLst>
      <p:ext uri="{BB962C8B-B14F-4D97-AF65-F5344CB8AC3E}">
        <p14:creationId xmlns:p14="http://schemas.microsoft.com/office/powerpoint/2010/main" val="3700638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24253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3298163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83" y="2084172"/>
            <a:ext cx="6274973" cy="3586208"/>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9" baseline="0">
                <a:gradFill>
                  <a:gsLst>
                    <a:gs pos="2548">
                      <a:srgbClr val="FFFFFF"/>
                    </a:gs>
                    <a:gs pos="18471">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1" cy="656077"/>
          </a:xfrm>
        </p:spPr>
        <p:txBody>
          <a:bodyPr wrap="square" lIns="164592" tIns="109728" rIns="164592" bIns="109728">
            <a:spAutoFit/>
          </a:bodyPr>
          <a:lstStyle>
            <a:lvl1pPr marL="0" indent="0">
              <a:spcBef>
                <a:spcPts val="0"/>
              </a:spcBef>
              <a:buNone/>
              <a:defRPr sz="3137">
                <a:gradFill>
                  <a:gsLst>
                    <a:gs pos="2548">
                      <a:srgbClr val="FFFFFF"/>
                    </a:gs>
                    <a:gs pos="18471">
                      <a:srgbClr val="FFFFFF"/>
                    </a:gs>
                  </a:gsLst>
                  <a:lin ang="5400000" scaled="0"/>
                </a:gradFill>
                <a:latin typeface="+mn-lt"/>
              </a:defRPr>
            </a:lvl1pPr>
          </a:lstStyle>
          <a:p>
            <a:pPr lvl="0"/>
            <a:r>
              <a:rPr lang="en-US"/>
              <a:t>Speaker name</a:t>
            </a:r>
          </a:p>
        </p:txBody>
      </p:sp>
      <p:pic>
        <p:nvPicPr>
          <p:cNvPr id="13" name="Picture 12"/>
          <p:cNvPicPr>
            <a:picLocks noChangeAspect="1"/>
          </p:cNvPicPr>
          <p:nvPr userDrawn="1"/>
        </p:nvPicPr>
        <p:blipFill>
          <a:blip r:embed="rId3"/>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96046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85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73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27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82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814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78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5343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9501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659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1153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1548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856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31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49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6850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5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35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2521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78481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89910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662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6/1/2023</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221023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26286630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6/1/2023</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0379177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749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487724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00671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5" Type="http://schemas.openxmlformats.org/officeDocument/2006/relationships/slideLayout" Target="../slideLayouts/slideLayout211.xml"/><Relationship Id="rId4" Type="http://schemas.openxmlformats.org/officeDocument/2006/relationships/slideLayout" Target="../slideLayouts/slideLayout210.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9" Type="http://schemas.openxmlformats.org/officeDocument/2006/relationships/slideLayout" Target="../slideLayouts/slideLayout253.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42" Type="http://schemas.openxmlformats.org/officeDocument/2006/relationships/slideLayout" Target="../slideLayouts/slideLayout256.xml"/><Relationship Id="rId7" Type="http://schemas.openxmlformats.org/officeDocument/2006/relationships/slideLayout" Target="../slideLayouts/slideLayout2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41" Type="http://schemas.openxmlformats.org/officeDocument/2006/relationships/slideLayout" Target="../slideLayouts/slideLayout255.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4" Type="http://schemas.openxmlformats.org/officeDocument/2006/relationships/image" Target="../media/image54.png"/><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43" Type="http://schemas.openxmlformats.org/officeDocument/2006/relationships/theme" Target="../theme/theme11.xml"/><Relationship Id="rId8" Type="http://schemas.openxmlformats.org/officeDocument/2006/relationships/slideLayout" Target="../slideLayouts/slideLayout222.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282.xml"/><Relationship Id="rId117" Type="http://schemas.openxmlformats.org/officeDocument/2006/relationships/slideLayout" Target="../slideLayouts/slideLayout373.xml"/><Relationship Id="rId21" Type="http://schemas.openxmlformats.org/officeDocument/2006/relationships/slideLayout" Target="../slideLayouts/slideLayout277.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63" Type="http://schemas.openxmlformats.org/officeDocument/2006/relationships/slideLayout" Target="../slideLayouts/slideLayout319.xml"/><Relationship Id="rId68" Type="http://schemas.openxmlformats.org/officeDocument/2006/relationships/slideLayout" Target="../slideLayouts/slideLayout324.xml"/><Relationship Id="rId84" Type="http://schemas.openxmlformats.org/officeDocument/2006/relationships/slideLayout" Target="../slideLayouts/slideLayout340.xml"/><Relationship Id="rId89" Type="http://schemas.openxmlformats.org/officeDocument/2006/relationships/slideLayout" Target="../slideLayouts/slideLayout345.xml"/><Relationship Id="rId112" Type="http://schemas.openxmlformats.org/officeDocument/2006/relationships/slideLayout" Target="../slideLayouts/slideLayout368.xml"/><Relationship Id="rId16" Type="http://schemas.openxmlformats.org/officeDocument/2006/relationships/slideLayout" Target="../slideLayouts/slideLayout272.xml"/><Relationship Id="rId107" Type="http://schemas.openxmlformats.org/officeDocument/2006/relationships/slideLayout" Target="../slideLayouts/slideLayout363.xml"/><Relationship Id="rId11" Type="http://schemas.openxmlformats.org/officeDocument/2006/relationships/slideLayout" Target="../slideLayouts/slideLayout267.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74" Type="http://schemas.openxmlformats.org/officeDocument/2006/relationships/slideLayout" Target="../slideLayouts/slideLayout330.xml"/><Relationship Id="rId79" Type="http://schemas.openxmlformats.org/officeDocument/2006/relationships/slideLayout" Target="../slideLayouts/slideLayout335.xml"/><Relationship Id="rId102" Type="http://schemas.openxmlformats.org/officeDocument/2006/relationships/slideLayout" Target="../slideLayouts/slideLayout358.xml"/><Relationship Id="rId5" Type="http://schemas.openxmlformats.org/officeDocument/2006/relationships/slideLayout" Target="../slideLayouts/slideLayout261.xml"/><Relationship Id="rId90" Type="http://schemas.openxmlformats.org/officeDocument/2006/relationships/slideLayout" Target="../slideLayouts/slideLayout346.xml"/><Relationship Id="rId95" Type="http://schemas.openxmlformats.org/officeDocument/2006/relationships/slideLayout" Target="../slideLayouts/slideLayout351.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64" Type="http://schemas.openxmlformats.org/officeDocument/2006/relationships/slideLayout" Target="../slideLayouts/slideLayout320.xml"/><Relationship Id="rId69" Type="http://schemas.openxmlformats.org/officeDocument/2006/relationships/slideLayout" Target="../slideLayouts/slideLayout325.xml"/><Relationship Id="rId113" Type="http://schemas.openxmlformats.org/officeDocument/2006/relationships/slideLayout" Target="../slideLayouts/slideLayout369.xml"/><Relationship Id="rId118" Type="http://schemas.openxmlformats.org/officeDocument/2006/relationships/theme" Target="../theme/theme12.xml"/><Relationship Id="rId80" Type="http://schemas.openxmlformats.org/officeDocument/2006/relationships/slideLayout" Target="../slideLayouts/slideLayout336.xml"/><Relationship Id="rId85" Type="http://schemas.openxmlformats.org/officeDocument/2006/relationships/slideLayout" Target="../slideLayouts/slideLayout341.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59" Type="http://schemas.openxmlformats.org/officeDocument/2006/relationships/slideLayout" Target="../slideLayouts/slideLayout315.xml"/><Relationship Id="rId103" Type="http://schemas.openxmlformats.org/officeDocument/2006/relationships/slideLayout" Target="../slideLayouts/slideLayout359.xml"/><Relationship Id="rId108" Type="http://schemas.openxmlformats.org/officeDocument/2006/relationships/slideLayout" Target="../slideLayouts/slideLayout364.xml"/><Relationship Id="rId54" Type="http://schemas.openxmlformats.org/officeDocument/2006/relationships/slideLayout" Target="../slideLayouts/slideLayout310.xml"/><Relationship Id="rId70" Type="http://schemas.openxmlformats.org/officeDocument/2006/relationships/slideLayout" Target="../slideLayouts/slideLayout326.xml"/><Relationship Id="rId75" Type="http://schemas.openxmlformats.org/officeDocument/2006/relationships/slideLayout" Target="../slideLayouts/slideLayout331.xml"/><Relationship Id="rId91" Type="http://schemas.openxmlformats.org/officeDocument/2006/relationships/slideLayout" Target="../slideLayouts/slideLayout347.xml"/><Relationship Id="rId96" Type="http://schemas.openxmlformats.org/officeDocument/2006/relationships/slideLayout" Target="../slideLayouts/slideLayout35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49" Type="http://schemas.openxmlformats.org/officeDocument/2006/relationships/slideLayout" Target="../slideLayouts/slideLayout305.xml"/><Relationship Id="rId114" Type="http://schemas.openxmlformats.org/officeDocument/2006/relationships/slideLayout" Target="../slideLayouts/slideLayout370.xml"/><Relationship Id="rId119" Type="http://schemas.openxmlformats.org/officeDocument/2006/relationships/image" Target="../media/image1.emf"/><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slideLayout" Target="../slideLayouts/slideLayout316.xml"/><Relationship Id="rId65" Type="http://schemas.openxmlformats.org/officeDocument/2006/relationships/slideLayout" Target="../slideLayouts/slideLayout321.xml"/><Relationship Id="rId73" Type="http://schemas.openxmlformats.org/officeDocument/2006/relationships/slideLayout" Target="../slideLayouts/slideLayout329.xml"/><Relationship Id="rId78" Type="http://schemas.openxmlformats.org/officeDocument/2006/relationships/slideLayout" Target="../slideLayouts/slideLayout334.xml"/><Relationship Id="rId81" Type="http://schemas.openxmlformats.org/officeDocument/2006/relationships/slideLayout" Target="../slideLayouts/slideLayout337.xml"/><Relationship Id="rId86" Type="http://schemas.openxmlformats.org/officeDocument/2006/relationships/slideLayout" Target="../slideLayouts/slideLayout342.xml"/><Relationship Id="rId94" Type="http://schemas.openxmlformats.org/officeDocument/2006/relationships/slideLayout" Target="../slideLayouts/slideLayout350.xml"/><Relationship Id="rId99" Type="http://schemas.openxmlformats.org/officeDocument/2006/relationships/slideLayout" Target="../slideLayouts/slideLayout355.xml"/><Relationship Id="rId101" Type="http://schemas.openxmlformats.org/officeDocument/2006/relationships/slideLayout" Target="../slideLayouts/slideLayout357.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9" Type="http://schemas.openxmlformats.org/officeDocument/2006/relationships/slideLayout" Target="../slideLayouts/slideLayout295.xml"/><Relationship Id="rId109" Type="http://schemas.openxmlformats.org/officeDocument/2006/relationships/slideLayout" Target="../slideLayouts/slideLayout365.xml"/><Relationship Id="rId34" Type="http://schemas.openxmlformats.org/officeDocument/2006/relationships/slideLayout" Target="../slideLayouts/slideLayout290.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6" Type="http://schemas.openxmlformats.org/officeDocument/2006/relationships/slideLayout" Target="../slideLayouts/slideLayout332.xml"/><Relationship Id="rId97" Type="http://schemas.openxmlformats.org/officeDocument/2006/relationships/slideLayout" Target="../slideLayouts/slideLayout353.xml"/><Relationship Id="rId104" Type="http://schemas.openxmlformats.org/officeDocument/2006/relationships/slideLayout" Target="../slideLayouts/slideLayout360.xml"/><Relationship Id="rId7" Type="http://schemas.openxmlformats.org/officeDocument/2006/relationships/slideLayout" Target="../slideLayouts/slideLayout263.xml"/><Relationship Id="rId71" Type="http://schemas.openxmlformats.org/officeDocument/2006/relationships/slideLayout" Target="../slideLayouts/slideLayout327.xml"/><Relationship Id="rId92" Type="http://schemas.openxmlformats.org/officeDocument/2006/relationships/slideLayout" Target="../slideLayouts/slideLayout348.xml"/><Relationship Id="rId2" Type="http://schemas.openxmlformats.org/officeDocument/2006/relationships/slideLayout" Target="../slideLayouts/slideLayout258.xml"/><Relationship Id="rId29" Type="http://schemas.openxmlformats.org/officeDocument/2006/relationships/slideLayout" Target="../slideLayouts/slideLayout285.xml"/><Relationship Id="rId24" Type="http://schemas.openxmlformats.org/officeDocument/2006/relationships/slideLayout" Target="../slideLayouts/slideLayout280.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66" Type="http://schemas.openxmlformats.org/officeDocument/2006/relationships/slideLayout" Target="../slideLayouts/slideLayout322.xml"/><Relationship Id="rId87" Type="http://schemas.openxmlformats.org/officeDocument/2006/relationships/slideLayout" Target="../slideLayouts/slideLayout343.xml"/><Relationship Id="rId110" Type="http://schemas.openxmlformats.org/officeDocument/2006/relationships/slideLayout" Target="../slideLayouts/slideLayout366.xml"/><Relationship Id="rId115" Type="http://schemas.openxmlformats.org/officeDocument/2006/relationships/slideLayout" Target="../slideLayouts/slideLayout371.xml"/><Relationship Id="rId61" Type="http://schemas.openxmlformats.org/officeDocument/2006/relationships/slideLayout" Target="../slideLayouts/slideLayout317.xml"/><Relationship Id="rId82" Type="http://schemas.openxmlformats.org/officeDocument/2006/relationships/slideLayout" Target="../slideLayouts/slideLayout338.xml"/><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56" Type="http://schemas.openxmlformats.org/officeDocument/2006/relationships/slideLayout" Target="../slideLayouts/slideLayout312.xml"/><Relationship Id="rId77" Type="http://schemas.openxmlformats.org/officeDocument/2006/relationships/slideLayout" Target="../slideLayouts/slideLayout333.xml"/><Relationship Id="rId100" Type="http://schemas.openxmlformats.org/officeDocument/2006/relationships/slideLayout" Target="../slideLayouts/slideLayout356.xml"/><Relationship Id="rId105" Type="http://schemas.openxmlformats.org/officeDocument/2006/relationships/slideLayout" Target="../slideLayouts/slideLayout361.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72" Type="http://schemas.openxmlformats.org/officeDocument/2006/relationships/slideLayout" Target="../slideLayouts/slideLayout328.xml"/><Relationship Id="rId93" Type="http://schemas.openxmlformats.org/officeDocument/2006/relationships/slideLayout" Target="../slideLayouts/slideLayout349.xml"/><Relationship Id="rId98" Type="http://schemas.openxmlformats.org/officeDocument/2006/relationships/slideLayout" Target="../slideLayouts/slideLayout354.xml"/><Relationship Id="rId3" Type="http://schemas.openxmlformats.org/officeDocument/2006/relationships/slideLayout" Target="../slideLayouts/slideLayout259.xml"/><Relationship Id="rId25" Type="http://schemas.openxmlformats.org/officeDocument/2006/relationships/slideLayout" Target="../slideLayouts/slideLayout281.xml"/><Relationship Id="rId46" Type="http://schemas.openxmlformats.org/officeDocument/2006/relationships/slideLayout" Target="../slideLayouts/slideLayout302.xml"/><Relationship Id="rId67" Type="http://schemas.openxmlformats.org/officeDocument/2006/relationships/slideLayout" Target="../slideLayouts/slideLayout323.xml"/><Relationship Id="rId116" Type="http://schemas.openxmlformats.org/officeDocument/2006/relationships/slideLayout" Target="../slideLayouts/slideLayout372.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62" Type="http://schemas.openxmlformats.org/officeDocument/2006/relationships/slideLayout" Target="../slideLayouts/slideLayout318.xml"/><Relationship Id="rId83" Type="http://schemas.openxmlformats.org/officeDocument/2006/relationships/slideLayout" Target="../slideLayouts/slideLayout339.xml"/><Relationship Id="rId88" Type="http://schemas.openxmlformats.org/officeDocument/2006/relationships/slideLayout" Target="../slideLayouts/slideLayout344.xml"/><Relationship Id="rId111" Type="http://schemas.openxmlformats.org/officeDocument/2006/relationships/slideLayout" Target="../slideLayouts/slideLayout367.xml"/><Relationship Id="rId15" Type="http://schemas.openxmlformats.org/officeDocument/2006/relationships/slideLayout" Target="../slideLayouts/slideLayout271.xml"/><Relationship Id="rId36" Type="http://schemas.openxmlformats.org/officeDocument/2006/relationships/slideLayout" Target="../slideLayouts/slideLayout292.xml"/><Relationship Id="rId57" Type="http://schemas.openxmlformats.org/officeDocument/2006/relationships/slideLayout" Target="../slideLayouts/slideLayout313.xml"/><Relationship Id="rId106" Type="http://schemas.openxmlformats.org/officeDocument/2006/relationships/slideLayout" Target="../slideLayouts/slideLayout36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9" Type="http://schemas.openxmlformats.org/officeDocument/2006/relationships/slideLayout" Target="../slideLayouts/slideLayout412.xml"/><Relationship Id="rId21" Type="http://schemas.openxmlformats.org/officeDocument/2006/relationships/slideLayout" Target="../slideLayouts/slideLayout394.xml"/><Relationship Id="rId34" Type="http://schemas.openxmlformats.org/officeDocument/2006/relationships/slideLayout" Target="../slideLayouts/slideLayout407.xml"/><Relationship Id="rId42" Type="http://schemas.openxmlformats.org/officeDocument/2006/relationships/slideLayout" Target="../slideLayouts/slideLayout415.xml"/><Relationship Id="rId7" Type="http://schemas.openxmlformats.org/officeDocument/2006/relationships/slideLayout" Target="../slideLayouts/slideLayout380.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41" Type="http://schemas.openxmlformats.org/officeDocument/2006/relationships/slideLayout" Target="../slideLayouts/slideLayout414.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37" Type="http://schemas.openxmlformats.org/officeDocument/2006/relationships/slideLayout" Target="../slideLayouts/slideLayout410.xml"/><Relationship Id="rId40" Type="http://schemas.openxmlformats.org/officeDocument/2006/relationships/slideLayout" Target="../slideLayouts/slideLayout413.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36" Type="http://schemas.openxmlformats.org/officeDocument/2006/relationships/slideLayout" Target="../slideLayouts/slideLayout409.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4" Type="http://schemas.openxmlformats.org/officeDocument/2006/relationships/image" Target="../media/image1.emf"/><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slideLayout" Target="../slideLayouts/slideLayout408.xml"/><Relationship Id="rId43" Type="http://schemas.openxmlformats.org/officeDocument/2006/relationships/theme" Target="../theme/theme13.xml"/><Relationship Id="rId8" Type="http://schemas.openxmlformats.org/officeDocument/2006/relationships/slideLayout" Target="../slideLayouts/slideLayout381.xml"/><Relationship Id="rId3" Type="http://schemas.openxmlformats.org/officeDocument/2006/relationships/slideLayout" Target="../slideLayouts/slideLayout376.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38" Type="http://schemas.openxmlformats.org/officeDocument/2006/relationships/slideLayout" Target="../slideLayouts/slideLayout41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slideLayout" Target="../slideLayouts/slideLayout428.xml"/><Relationship Id="rId18" Type="http://schemas.openxmlformats.org/officeDocument/2006/relationships/theme" Target="../theme/theme14.xml"/><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434.xml"/><Relationship Id="rId1" Type="http://schemas.openxmlformats.org/officeDocument/2006/relationships/slideLayout" Target="../slideLayouts/slideLayout433.xml"/><Relationship Id="rId4" Type="http://schemas.openxmlformats.org/officeDocument/2006/relationships/image" Target="../media/image54.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image" Target="../media/image9.emf"/><Relationship Id="rId5" Type="http://schemas.openxmlformats.org/officeDocument/2006/relationships/theme" Target="../theme/theme2.xml"/><Relationship Id="rId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3.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4.xml"/><Relationship Id="rId8"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theme" Target="../theme/theme5.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image" Target="../media/image1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image" Target="../media/image30.png"/><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theme" Target="../theme/theme7.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image" Target="../media/image1.emf"/><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theme" Target="../theme/theme8.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5.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image" Target="../media/image1.emf"/><Relationship Id="rId5" Type="http://schemas.openxmlformats.org/officeDocument/2006/relationships/theme" Target="../theme/theme9.xml"/><Relationship Id="rId4"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64007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2" r:id="rId31"/>
    <p:sldLayoutId id="2147483693" r:id="rId32"/>
    <p:sldLayoutId id="2147483694" r:id="rId33"/>
    <p:sldLayoutId id="2147483695" r:id="rId34"/>
    <p:sldLayoutId id="2147483696" r:id="rId35"/>
    <p:sldLayoutId id="2147483714" r:id="rId36"/>
    <p:sldLayoutId id="214748488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7854379"/>
      </p:ext>
    </p:extLst>
  </p:cSld>
  <p:clrMap bg1="dk1" tx1="lt1" bg2="dk2" tx2="lt2" accent1="accent1" accent2="accent2" accent3="accent3" accent4="accent4" accent5="accent5" accent6="accent6" hlink="hlink" folHlink="folHlink"/>
  <p:sldLayoutIdLst>
    <p:sldLayoutId id="2147484996" r:id="rId1"/>
    <p:sldLayoutId id="2147484997" r:id="rId2"/>
    <p:sldLayoutId id="2147484998" r:id="rId3"/>
    <p:sldLayoutId id="2147484999" r:id="rId4"/>
    <p:sldLayoutId id="2147485000" r:id="rId5"/>
    <p:sldLayoutId id="2147485001" r:id="rId6"/>
    <p:sldLayoutId id="2147485002" r:id="rId7"/>
    <p:sldLayoutId id="214748500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869305062"/>
      </p:ext>
    </p:extLst>
  </p:cSld>
  <p:clrMap bg1="lt1" tx1="dk1" bg2="lt2" tx2="dk2" accent1="accent1" accent2="accent2" accent3="accent3" accent4="accent4" accent5="accent5" accent6="accent6" hlink="hlink" folHlink="folHlink"/>
  <p:sldLayoutIdLst>
    <p:sldLayoutId id="2147485005" r:id="rId1"/>
    <p:sldLayoutId id="2147485006" r:id="rId2"/>
    <p:sldLayoutId id="2147485007" r:id="rId3"/>
    <p:sldLayoutId id="2147485008" r:id="rId4"/>
    <p:sldLayoutId id="2147485009" r:id="rId5"/>
    <p:sldLayoutId id="2147485010" r:id="rId6"/>
    <p:sldLayoutId id="2147485011" r:id="rId7"/>
    <p:sldLayoutId id="2147485012" r:id="rId8"/>
    <p:sldLayoutId id="2147485013" r:id="rId9"/>
    <p:sldLayoutId id="2147485014" r:id="rId10"/>
    <p:sldLayoutId id="2147485015" r:id="rId11"/>
    <p:sldLayoutId id="2147485016" r:id="rId12"/>
    <p:sldLayoutId id="2147485017" r:id="rId13"/>
    <p:sldLayoutId id="2147485018" r:id="rId14"/>
    <p:sldLayoutId id="2147485019" r:id="rId15"/>
    <p:sldLayoutId id="2147485020" r:id="rId16"/>
    <p:sldLayoutId id="2147485021" r:id="rId17"/>
    <p:sldLayoutId id="2147485022" r:id="rId18"/>
    <p:sldLayoutId id="2147485023" r:id="rId19"/>
    <p:sldLayoutId id="2147485024" r:id="rId20"/>
    <p:sldLayoutId id="2147485025" r:id="rId21"/>
    <p:sldLayoutId id="2147485026" r:id="rId22"/>
    <p:sldLayoutId id="2147485027" r:id="rId23"/>
    <p:sldLayoutId id="2147485028" r:id="rId24"/>
    <p:sldLayoutId id="2147485029" r:id="rId25"/>
    <p:sldLayoutId id="2147485030" r:id="rId26"/>
    <p:sldLayoutId id="2147485031" r:id="rId27"/>
    <p:sldLayoutId id="2147485032" r:id="rId28"/>
    <p:sldLayoutId id="2147485033" r:id="rId29"/>
    <p:sldLayoutId id="2147485034" r:id="rId30"/>
    <p:sldLayoutId id="2147485035" r:id="rId31"/>
    <p:sldLayoutId id="2147485036" r:id="rId32"/>
    <p:sldLayoutId id="2147485037" r:id="rId33"/>
    <p:sldLayoutId id="2147485038" r:id="rId34"/>
    <p:sldLayoutId id="2147485039" r:id="rId35"/>
    <p:sldLayoutId id="2147485040" r:id="rId36"/>
    <p:sldLayoutId id="2147485041" r:id="rId37"/>
    <p:sldLayoutId id="2147485042" r:id="rId38"/>
    <p:sldLayoutId id="2147485043" r:id="rId39"/>
    <p:sldLayoutId id="2147485044" r:id="rId40"/>
    <p:sldLayoutId id="2147485045" r:id="rId41"/>
    <p:sldLayoutId id="2147485046"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7660119"/>
      </p:ext>
    </p:extLst>
  </p:cSld>
  <p:clrMap bg1="lt1" tx1="dk1" bg2="lt2" tx2="dk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 id="2147485061" r:id="rId14"/>
    <p:sldLayoutId id="2147485062" r:id="rId15"/>
    <p:sldLayoutId id="2147485063" r:id="rId16"/>
    <p:sldLayoutId id="2147485064" r:id="rId17"/>
    <p:sldLayoutId id="2147485065" r:id="rId18"/>
    <p:sldLayoutId id="2147485066" r:id="rId19"/>
    <p:sldLayoutId id="2147485067" r:id="rId20"/>
    <p:sldLayoutId id="2147485068" r:id="rId21"/>
    <p:sldLayoutId id="2147485069" r:id="rId22"/>
    <p:sldLayoutId id="2147485070" r:id="rId23"/>
    <p:sldLayoutId id="2147485071" r:id="rId24"/>
    <p:sldLayoutId id="2147485072" r:id="rId25"/>
    <p:sldLayoutId id="2147485073" r:id="rId26"/>
    <p:sldLayoutId id="2147485074" r:id="rId27"/>
    <p:sldLayoutId id="2147485075" r:id="rId28"/>
    <p:sldLayoutId id="2147485076" r:id="rId29"/>
    <p:sldLayoutId id="2147485077" r:id="rId30"/>
    <p:sldLayoutId id="2147485078" r:id="rId31"/>
    <p:sldLayoutId id="2147485079" r:id="rId32"/>
    <p:sldLayoutId id="2147485080" r:id="rId33"/>
    <p:sldLayoutId id="2147485081" r:id="rId34"/>
    <p:sldLayoutId id="2147485082" r:id="rId35"/>
    <p:sldLayoutId id="2147485083" r:id="rId36"/>
    <p:sldLayoutId id="2147485084" r:id="rId37"/>
    <p:sldLayoutId id="2147485085" r:id="rId38"/>
    <p:sldLayoutId id="2147485086" r:id="rId39"/>
    <p:sldLayoutId id="2147485087" r:id="rId40"/>
    <p:sldLayoutId id="2147485088" r:id="rId41"/>
    <p:sldLayoutId id="2147485089" r:id="rId42"/>
    <p:sldLayoutId id="2147485090" r:id="rId43"/>
    <p:sldLayoutId id="2147485091" r:id="rId44"/>
    <p:sldLayoutId id="2147485092" r:id="rId45"/>
    <p:sldLayoutId id="2147485093" r:id="rId46"/>
    <p:sldLayoutId id="2147485094" r:id="rId47"/>
    <p:sldLayoutId id="2147485095" r:id="rId48"/>
    <p:sldLayoutId id="2147485096" r:id="rId49"/>
    <p:sldLayoutId id="2147485097" r:id="rId50"/>
    <p:sldLayoutId id="2147485098" r:id="rId51"/>
    <p:sldLayoutId id="2147485099" r:id="rId52"/>
    <p:sldLayoutId id="2147485100" r:id="rId53"/>
    <p:sldLayoutId id="2147485101" r:id="rId54"/>
    <p:sldLayoutId id="2147485102" r:id="rId55"/>
    <p:sldLayoutId id="2147485103" r:id="rId56"/>
    <p:sldLayoutId id="2147485104" r:id="rId57"/>
    <p:sldLayoutId id="2147485105" r:id="rId58"/>
    <p:sldLayoutId id="2147485106" r:id="rId59"/>
    <p:sldLayoutId id="2147485107" r:id="rId60"/>
    <p:sldLayoutId id="2147485108" r:id="rId61"/>
    <p:sldLayoutId id="2147485109" r:id="rId62"/>
    <p:sldLayoutId id="2147485110" r:id="rId63"/>
    <p:sldLayoutId id="2147485111" r:id="rId64"/>
    <p:sldLayoutId id="2147485112" r:id="rId65"/>
    <p:sldLayoutId id="2147485113" r:id="rId66"/>
    <p:sldLayoutId id="2147485114" r:id="rId67"/>
    <p:sldLayoutId id="2147485115" r:id="rId68"/>
    <p:sldLayoutId id="2147485116" r:id="rId69"/>
    <p:sldLayoutId id="2147485117" r:id="rId70"/>
    <p:sldLayoutId id="2147485118" r:id="rId71"/>
    <p:sldLayoutId id="2147485119" r:id="rId72"/>
    <p:sldLayoutId id="2147485120" r:id="rId73"/>
    <p:sldLayoutId id="2147485121" r:id="rId74"/>
    <p:sldLayoutId id="2147485122" r:id="rId75"/>
    <p:sldLayoutId id="2147485123" r:id="rId76"/>
    <p:sldLayoutId id="2147485124" r:id="rId77"/>
    <p:sldLayoutId id="2147485125" r:id="rId78"/>
    <p:sldLayoutId id="2147485126" r:id="rId79"/>
    <p:sldLayoutId id="2147485127" r:id="rId80"/>
    <p:sldLayoutId id="2147485128" r:id="rId81"/>
    <p:sldLayoutId id="2147485129" r:id="rId82"/>
    <p:sldLayoutId id="2147485130" r:id="rId83"/>
    <p:sldLayoutId id="2147485131" r:id="rId84"/>
    <p:sldLayoutId id="2147485132" r:id="rId85"/>
    <p:sldLayoutId id="2147485133" r:id="rId86"/>
    <p:sldLayoutId id="2147485134" r:id="rId87"/>
    <p:sldLayoutId id="2147485135" r:id="rId88"/>
    <p:sldLayoutId id="2147485136" r:id="rId89"/>
    <p:sldLayoutId id="2147485137" r:id="rId90"/>
    <p:sldLayoutId id="2147485138" r:id="rId91"/>
    <p:sldLayoutId id="2147485139" r:id="rId92"/>
    <p:sldLayoutId id="2147485140" r:id="rId93"/>
    <p:sldLayoutId id="2147485141" r:id="rId94"/>
    <p:sldLayoutId id="2147485142" r:id="rId95"/>
    <p:sldLayoutId id="2147485143" r:id="rId96"/>
    <p:sldLayoutId id="2147485144" r:id="rId97"/>
    <p:sldLayoutId id="2147485145" r:id="rId98"/>
    <p:sldLayoutId id="2147485146" r:id="rId99"/>
    <p:sldLayoutId id="2147485147" r:id="rId100"/>
    <p:sldLayoutId id="2147485148" r:id="rId101"/>
    <p:sldLayoutId id="2147485149" r:id="rId102"/>
    <p:sldLayoutId id="2147485150" r:id="rId103"/>
    <p:sldLayoutId id="2147485151" r:id="rId104"/>
    <p:sldLayoutId id="2147485152" r:id="rId105"/>
    <p:sldLayoutId id="2147485153" r:id="rId106"/>
    <p:sldLayoutId id="2147485154" r:id="rId107"/>
    <p:sldLayoutId id="2147485155" r:id="rId108"/>
    <p:sldLayoutId id="2147485156" r:id="rId109"/>
    <p:sldLayoutId id="2147485157" r:id="rId110"/>
    <p:sldLayoutId id="2147485158" r:id="rId111"/>
    <p:sldLayoutId id="2147485159" r:id="rId112"/>
    <p:sldLayoutId id="2147485160" r:id="rId113"/>
    <p:sldLayoutId id="2147485161" r:id="rId114"/>
    <p:sldLayoutId id="2147485162" r:id="rId115"/>
    <p:sldLayoutId id="2147485163" r:id="rId116"/>
    <p:sldLayoutId id="2147485164"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
        <p:nvSpPr>
          <p:cNvPr id="6" name="TextBox 5">
            <a:extLst>
              <a:ext uri="{FF2B5EF4-FFF2-40B4-BE49-F238E27FC236}">
                <a16:creationId xmlns:a16="http://schemas.microsoft.com/office/drawing/2014/main" id="{D55D66C8-E945-DA6A-47CB-6671F59E1C96}"/>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914859475"/>
      </p:ext>
    </p:extLst>
  </p:cSld>
  <p:clrMap bg1="lt1" tx1="dk1" bg2="lt2" tx2="dk2" accent1="accent1" accent2="accent2" accent3="accent3" accent4="accent4" accent5="accent5" accent6="accent6" hlink="hlink" folHlink="folHlink"/>
  <p:sldLayoutIdLst>
    <p:sldLayoutId id="2147485166" r:id="rId1"/>
    <p:sldLayoutId id="2147485167" r:id="rId2"/>
    <p:sldLayoutId id="2147485168" r:id="rId3"/>
    <p:sldLayoutId id="2147485169" r:id="rId4"/>
    <p:sldLayoutId id="2147485170" r:id="rId5"/>
    <p:sldLayoutId id="2147485171" r:id="rId6"/>
    <p:sldLayoutId id="2147485172" r:id="rId7"/>
    <p:sldLayoutId id="2147485173" r:id="rId8"/>
    <p:sldLayoutId id="2147485174" r:id="rId9"/>
    <p:sldLayoutId id="2147485175" r:id="rId10"/>
    <p:sldLayoutId id="2147485176" r:id="rId11"/>
    <p:sldLayoutId id="2147485177" r:id="rId12"/>
    <p:sldLayoutId id="2147485178" r:id="rId13"/>
    <p:sldLayoutId id="2147485179" r:id="rId14"/>
    <p:sldLayoutId id="2147485180" r:id="rId15"/>
    <p:sldLayoutId id="2147485181" r:id="rId16"/>
    <p:sldLayoutId id="2147485182" r:id="rId17"/>
    <p:sldLayoutId id="2147485183" r:id="rId18"/>
    <p:sldLayoutId id="2147485184" r:id="rId19"/>
    <p:sldLayoutId id="2147485185" r:id="rId20"/>
    <p:sldLayoutId id="2147485186" r:id="rId21"/>
    <p:sldLayoutId id="2147485187" r:id="rId22"/>
    <p:sldLayoutId id="2147485188" r:id="rId23"/>
    <p:sldLayoutId id="2147485189" r:id="rId24"/>
    <p:sldLayoutId id="2147485190" r:id="rId25"/>
    <p:sldLayoutId id="2147485191" r:id="rId26"/>
    <p:sldLayoutId id="2147485192" r:id="rId27"/>
    <p:sldLayoutId id="2147485193" r:id="rId28"/>
    <p:sldLayoutId id="2147485194" r:id="rId29"/>
    <p:sldLayoutId id="2147485195" r:id="rId30"/>
    <p:sldLayoutId id="2147485196" r:id="rId31"/>
    <p:sldLayoutId id="2147485197" r:id="rId32"/>
    <p:sldLayoutId id="2147485198" r:id="rId33"/>
    <p:sldLayoutId id="2147485199" r:id="rId34"/>
    <p:sldLayoutId id="2147485200" r:id="rId35"/>
    <p:sldLayoutId id="2147485201" r:id="rId36"/>
    <p:sldLayoutId id="2147485202" r:id="rId37"/>
    <p:sldLayoutId id="2147485203" r:id="rId38"/>
    <p:sldLayoutId id="2147485204" r:id="rId39"/>
    <p:sldLayoutId id="2147485205" r:id="rId40"/>
    <p:sldLayoutId id="2147485206" r:id="rId41"/>
    <p:sldLayoutId id="214748520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091579472"/>
      </p:ext>
    </p:extLst>
  </p:cSld>
  <p:clrMap bg1="lt1" tx1="dk1" bg2="lt2" tx2="dk2" accent1="accent1" accent2="accent2" accent3="accent3" accent4="accent4" accent5="accent5" accent6="accent6" hlink="hlink" folHlink="folHlink"/>
  <p:sldLayoutIdLst>
    <p:sldLayoutId id="2147485209" r:id="rId1"/>
    <p:sldLayoutId id="2147485210" r:id="rId2"/>
    <p:sldLayoutId id="2147485211" r:id="rId3"/>
    <p:sldLayoutId id="2147485212" r:id="rId4"/>
    <p:sldLayoutId id="2147485213" r:id="rId5"/>
    <p:sldLayoutId id="2147485214" r:id="rId6"/>
    <p:sldLayoutId id="2147485215" r:id="rId7"/>
    <p:sldLayoutId id="2147485216" r:id="rId8"/>
    <p:sldLayoutId id="2147485217" r:id="rId9"/>
    <p:sldLayoutId id="2147485218" r:id="rId10"/>
    <p:sldLayoutId id="2147485219" r:id="rId11"/>
    <p:sldLayoutId id="2147485220" r:id="rId12"/>
    <p:sldLayoutId id="2147485221" r:id="rId13"/>
    <p:sldLayoutId id="2147485222" r:id="rId14"/>
    <p:sldLayoutId id="2147485223" r:id="rId15"/>
    <p:sldLayoutId id="2147485224" r:id="rId16"/>
    <p:sldLayoutId id="2147485225"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894151321"/>
      </p:ext>
    </p:extLst>
  </p:cSld>
  <p:clrMap bg1="lt1" tx1="dk1" bg2="lt2" tx2="dk2" accent1="accent1" accent2="accent2" accent3="accent3" accent4="accent4" accent5="accent5" accent6="accent6" hlink="hlink" folHlink="folHlink"/>
  <p:sldLayoutIdLst>
    <p:sldLayoutId id="2147485227" r:id="rId1"/>
    <p:sldLayoutId id="2147485228" r:id="rId2"/>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8212" y="470069"/>
            <a:ext cx="11295576" cy="719108"/>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48214" y="1189177"/>
            <a:ext cx="11295575" cy="1855880"/>
          </a:xfrm>
          <a:prstGeom prst="rect">
            <a:avLst/>
          </a:prstGeom>
        </p:spPr>
        <p:txBody>
          <a:bodyPr vert="horz" wrap="square" lIns="0"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326907479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2" r:id="rId4"/>
  </p:sldLayoutIdLst>
  <p:transition>
    <p:fade/>
  </p:transition>
  <p:txStyles>
    <p:titleStyle>
      <a:lvl1pPr algn="l" defTabSz="914437" rtl="0" eaLnBrk="1" latinLnBrk="0" hangingPunct="1">
        <a:lnSpc>
          <a:spcPct val="90000"/>
        </a:lnSpc>
        <a:spcBef>
          <a:spcPct val="0"/>
        </a:spcBef>
        <a:buNone/>
        <a:defRPr lang="en-US" sz="313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2745" kern="1200" spc="0" baseline="0">
          <a:gradFill>
            <a:gsLst>
              <a:gs pos="1250">
                <a:schemeClr val="tx1"/>
              </a:gs>
              <a:gs pos="100000">
                <a:schemeClr val="tx1"/>
              </a:gs>
            </a:gsLst>
            <a:lin ang="5400000" scaled="0"/>
          </a:gradFill>
          <a:latin typeface="+mj-lt"/>
          <a:ea typeface="+mn-ea"/>
          <a:cs typeface="+mn-cs"/>
        </a:defRPr>
      </a:lvl1pPr>
      <a:lvl2pPr marL="224114"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227"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3pPr>
      <a:lvl4pPr marL="672342"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896455"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189177"/>
            <a:ext cx="11653523" cy="195335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18346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4891" r:id="rId7"/>
    <p:sldLayoutId id="2147484887" r:id="rId8"/>
    <p:sldLayoutId id="2147484888" r:id="rId9"/>
    <p:sldLayoutId id="2147483713" r:id="rId10"/>
  </p:sldLayoutIdLst>
  <p:transition>
    <p:fade/>
  </p:transition>
  <p:txStyles>
    <p:titleStyle>
      <a:lvl1pPr algn="l" defTabSz="913422" rtl="0" fontAlgn="base">
        <a:lnSpc>
          <a:spcPct val="90000"/>
        </a:lnSpc>
        <a:spcBef>
          <a:spcPct val="0"/>
        </a:spcBef>
        <a:spcAft>
          <a:spcPct val="0"/>
        </a:spcAft>
        <a:defRPr lang="en-US" sz="4800" kern="1200" spc="-100" dirty="0">
          <a:ln w="3175">
            <a:noFill/>
          </a:ln>
          <a:solidFill>
            <a:schemeClr val="accent2"/>
          </a:solidFill>
          <a:latin typeface="+mj-lt"/>
          <a:ea typeface="ＭＳ Ｐゴシック" charset="0"/>
          <a:cs typeface="Segoe UI" pitchFamily="34" charset="0"/>
        </a:defRPr>
      </a:lvl1pPr>
      <a:lvl2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2pPr>
      <a:lvl3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3pPr>
      <a:lvl4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4pPr>
      <a:lvl5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5pPr>
      <a:lvl6pPr marL="448153" algn="l" defTabSz="913422" rtl="0" fontAlgn="base">
        <a:lnSpc>
          <a:spcPct val="90000"/>
        </a:lnSpc>
        <a:spcBef>
          <a:spcPct val="0"/>
        </a:spcBef>
        <a:spcAft>
          <a:spcPct val="0"/>
        </a:spcAft>
        <a:defRPr sz="5295">
          <a:solidFill>
            <a:schemeClr val="tx1"/>
          </a:solidFill>
          <a:latin typeface="Segoe UI Light" charset="0"/>
          <a:ea typeface="ＭＳ Ｐゴシック" charset="0"/>
        </a:defRPr>
      </a:lvl6pPr>
      <a:lvl7pPr marL="896306" algn="l" defTabSz="913422" rtl="0" fontAlgn="base">
        <a:lnSpc>
          <a:spcPct val="90000"/>
        </a:lnSpc>
        <a:spcBef>
          <a:spcPct val="0"/>
        </a:spcBef>
        <a:spcAft>
          <a:spcPct val="0"/>
        </a:spcAft>
        <a:defRPr sz="5295">
          <a:solidFill>
            <a:schemeClr val="tx1"/>
          </a:solidFill>
          <a:latin typeface="Segoe UI Light" charset="0"/>
          <a:ea typeface="ＭＳ Ｐゴシック" charset="0"/>
        </a:defRPr>
      </a:lvl7pPr>
      <a:lvl8pPr marL="1344457" algn="l" defTabSz="913422" rtl="0" fontAlgn="base">
        <a:lnSpc>
          <a:spcPct val="90000"/>
        </a:lnSpc>
        <a:spcBef>
          <a:spcPct val="0"/>
        </a:spcBef>
        <a:spcAft>
          <a:spcPct val="0"/>
        </a:spcAft>
        <a:defRPr sz="5295">
          <a:solidFill>
            <a:schemeClr val="tx1"/>
          </a:solidFill>
          <a:latin typeface="Segoe UI Light" charset="0"/>
          <a:ea typeface="ＭＳ Ｐゴシック" charset="0"/>
        </a:defRPr>
      </a:lvl8pPr>
      <a:lvl9pPr marL="1792611" algn="l" defTabSz="913422" rtl="0" fontAlgn="base">
        <a:lnSpc>
          <a:spcPct val="90000"/>
        </a:lnSpc>
        <a:spcBef>
          <a:spcPct val="0"/>
        </a:spcBef>
        <a:spcAft>
          <a:spcPct val="0"/>
        </a:spcAft>
        <a:defRPr sz="5295">
          <a:solidFill>
            <a:schemeClr val="tx1"/>
          </a:solidFill>
          <a:latin typeface="Segoe UI Light" charset="0"/>
          <a:ea typeface="ＭＳ Ｐゴシック" charset="0"/>
        </a:defRPr>
      </a:lvl9pPr>
    </p:titleStyle>
    <p:bodyStyle>
      <a:lvl1pPr marL="336114" indent="-336114" algn="l" defTabSz="913422" rtl="0" fontAlgn="base">
        <a:lnSpc>
          <a:spcPct val="90000"/>
        </a:lnSpc>
        <a:spcBef>
          <a:spcPct val="20000"/>
        </a:spcBef>
        <a:spcAft>
          <a:spcPct val="0"/>
        </a:spcAft>
        <a:buSzPct val="90000"/>
        <a:buFont typeface="Arial" charset="0"/>
        <a:buChar char="•"/>
        <a:defRPr sz="3200" kern="1200">
          <a:solidFill>
            <a:schemeClr val="tx2"/>
          </a:solidFill>
          <a:latin typeface="+mj-lt"/>
          <a:ea typeface="ＭＳ Ｐゴシック" charset="0"/>
          <a:cs typeface="ＭＳ Ｐゴシック" charset="0"/>
        </a:defRPr>
      </a:lvl1pPr>
      <a:lvl2pPr marL="572639" indent="-236525" algn="l" defTabSz="913422" rtl="0" fontAlgn="base">
        <a:lnSpc>
          <a:spcPct val="90000"/>
        </a:lnSpc>
        <a:spcBef>
          <a:spcPct val="20000"/>
        </a:spcBef>
        <a:spcAft>
          <a:spcPct val="0"/>
        </a:spcAft>
        <a:buSzPct val="90000"/>
        <a:buFont typeface="Arial" charset="0"/>
        <a:buChar char="•"/>
        <a:defRPr sz="2133" kern="1200">
          <a:solidFill>
            <a:schemeClr val="tx2"/>
          </a:solidFill>
          <a:latin typeface="+mn-lt"/>
          <a:ea typeface="ＭＳ Ｐゴシック" charset="0"/>
          <a:cs typeface="+mn-cs"/>
        </a:defRPr>
      </a:lvl2pPr>
      <a:lvl3pPr marL="784268" indent="-224077" algn="l" defTabSz="913422" rtl="0" fontAlgn="base">
        <a:lnSpc>
          <a:spcPct val="90000"/>
        </a:lnSpc>
        <a:spcBef>
          <a:spcPct val="20000"/>
        </a:spcBef>
        <a:spcAft>
          <a:spcPct val="0"/>
        </a:spcAft>
        <a:buSzPct val="90000"/>
        <a:buFont typeface="Arial" charset="0"/>
        <a:buChar char="•"/>
        <a:defRPr sz="1867" kern="1200">
          <a:solidFill>
            <a:schemeClr val="tx2"/>
          </a:solidFill>
          <a:latin typeface="+mn-lt"/>
          <a:ea typeface="ＭＳ Ｐゴシック" charset="0"/>
          <a:cs typeface="+mn-cs"/>
        </a:defRPr>
      </a:lvl3pPr>
      <a:lvl4pPr marL="1008344" indent="-224077" algn="l" defTabSz="913422" rtl="0" fontAlgn="base">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420" indent="-224077" algn="l" defTabSz="913422" rtl="0" fontAlgn="base">
        <a:lnSpc>
          <a:spcPct val="90000"/>
        </a:lnSpc>
        <a:spcBef>
          <a:spcPct val="20000"/>
        </a:spcBef>
        <a:spcAft>
          <a:spcPct val="0"/>
        </a:spcAft>
        <a:buSzPct val="90000"/>
        <a:buFont typeface="Arial" charset="0"/>
        <a:buChar char="•"/>
        <a:defRPr sz="1867" kern="1200">
          <a:solidFill>
            <a:schemeClr val="tx2"/>
          </a:solidFill>
          <a:latin typeface="+mn-lt"/>
          <a:ea typeface="ＭＳ Ｐゴシック" charset="0"/>
          <a:cs typeface="+mn-cs"/>
        </a:defRPr>
      </a:lvl5pPr>
      <a:lvl6pPr marL="2514281"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24"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68"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10"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84" rtl="0" eaLnBrk="1" latinLnBrk="0" hangingPunct="1">
        <a:defRPr sz="1765" kern="1200">
          <a:solidFill>
            <a:schemeClr val="tx1"/>
          </a:solidFill>
          <a:latin typeface="+mn-lt"/>
          <a:ea typeface="+mn-ea"/>
          <a:cs typeface="+mn-cs"/>
        </a:defRPr>
      </a:lvl1pPr>
      <a:lvl2pPr marL="457142" algn="l" defTabSz="914284" rtl="0" eaLnBrk="1" latinLnBrk="0" hangingPunct="1">
        <a:defRPr sz="1765" kern="1200">
          <a:solidFill>
            <a:schemeClr val="tx1"/>
          </a:solidFill>
          <a:latin typeface="+mn-lt"/>
          <a:ea typeface="+mn-ea"/>
          <a:cs typeface="+mn-cs"/>
        </a:defRPr>
      </a:lvl2pPr>
      <a:lvl3pPr marL="914284" algn="l" defTabSz="914284" rtl="0" eaLnBrk="1" latinLnBrk="0" hangingPunct="1">
        <a:defRPr sz="1765" kern="1200">
          <a:solidFill>
            <a:schemeClr val="tx1"/>
          </a:solidFill>
          <a:latin typeface="+mn-lt"/>
          <a:ea typeface="+mn-ea"/>
          <a:cs typeface="+mn-cs"/>
        </a:defRPr>
      </a:lvl3pPr>
      <a:lvl4pPr marL="1371427" algn="l" defTabSz="914284" rtl="0" eaLnBrk="1" latinLnBrk="0" hangingPunct="1">
        <a:defRPr sz="1765" kern="1200">
          <a:solidFill>
            <a:schemeClr val="tx1"/>
          </a:solidFill>
          <a:latin typeface="+mn-lt"/>
          <a:ea typeface="+mn-ea"/>
          <a:cs typeface="+mn-cs"/>
        </a:defRPr>
      </a:lvl4pPr>
      <a:lvl5pPr marL="1828569" algn="l" defTabSz="914284" rtl="0" eaLnBrk="1" latinLnBrk="0" hangingPunct="1">
        <a:defRPr sz="1765" kern="1200">
          <a:solidFill>
            <a:schemeClr val="tx1"/>
          </a:solidFill>
          <a:latin typeface="+mn-lt"/>
          <a:ea typeface="+mn-ea"/>
          <a:cs typeface="+mn-cs"/>
        </a:defRPr>
      </a:lvl5pPr>
      <a:lvl6pPr marL="2285712" algn="l" defTabSz="914284" rtl="0" eaLnBrk="1" latinLnBrk="0" hangingPunct="1">
        <a:defRPr sz="1765" kern="1200">
          <a:solidFill>
            <a:schemeClr val="tx1"/>
          </a:solidFill>
          <a:latin typeface="+mn-lt"/>
          <a:ea typeface="+mn-ea"/>
          <a:cs typeface="+mn-cs"/>
        </a:defRPr>
      </a:lvl6pPr>
      <a:lvl7pPr marL="2742853" algn="l" defTabSz="914284" rtl="0" eaLnBrk="1" latinLnBrk="0" hangingPunct="1">
        <a:defRPr sz="1765" kern="1200">
          <a:solidFill>
            <a:schemeClr val="tx1"/>
          </a:solidFill>
          <a:latin typeface="+mn-lt"/>
          <a:ea typeface="+mn-ea"/>
          <a:cs typeface="+mn-cs"/>
        </a:defRPr>
      </a:lvl7pPr>
      <a:lvl8pPr marL="3199995" algn="l" defTabSz="914284" rtl="0" eaLnBrk="1" latinLnBrk="0" hangingPunct="1">
        <a:defRPr sz="1765" kern="1200">
          <a:solidFill>
            <a:schemeClr val="tx1"/>
          </a:solidFill>
          <a:latin typeface="+mn-lt"/>
          <a:ea typeface="+mn-ea"/>
          <a:cs typeface="+mn-cs"/>
        </a:defRPr>
      </a:lvl8pPr>
      <a:lvl9pPr marL="3657138" algn="l" defTabSz="914284"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1356005"/>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3691" r:id="rId10"/>
    <p:sldLayoutId id="2147484885"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5" r:id="rId26"/>
    <p:sldLayoutId id="2147483786" r:id="rId27"/>
    <p:sldLayoutId id="2147483711" r:id="rId28"/>
    <p:sldLayoutId id="2147483712" r:id="rId29"/>
    <p:sldLayoutId id="2147483788" r:id="rId30"/>
    <p:sldLayoutId id="2147484886" r:id="rId31"/>
    <p:sldLayoutId id="2147483715" r:id="rId32"/>
    <p:sldLayoutId id="2147483789" r:id="rId33"/>
    <p:sldLayoutId id="214748489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717" r:id="rId14"/>
    <p:sldLayoutId id="2147483846" r:id="rId15"/>
    <p:sldLayoutId id="2147483847" r:id="rId16"/>
    <p:sldLayoutId id="2147483848" r:id="rId17"/>
    <p:sldLayoutId id="2147483710" r:id="rId18"/>
    <p:sldLayoutId id="2147483797" r:id="rId19"/>
    <p:sldLayoutId id="2147483798" r:id="rId20"/>
    <p:sldLayoutId id="2147483851" r:id="rId21"/>
    <p:sldLayoutId id="2147483799" r:id="rId22"/>
    <p:sldLayoutId id="2147483800" r:id="rId23"/>
    <p:sldLayoutId id="2147483716" r:id="rId24"/>
    <p:sldLayoutId id="2147483819"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27038" y="1693863"/>
            <a:ext cx="11231768" cy="2021853"/>
          </a:xfrm>
          <a:prstGeom prst="rect">
            <a:avLst/>
          </a:prstGeom>
        </p:spPr>
        <p:txBody>
          <a:bodyPr vert="horz" wrap="square" lIns="0" tIns="0" rIns="0" bIns="0" rtlCol="0">
            <a:no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28">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
        <p:nvSpPr>
          <p:cNvPr id="6" name="Title Placeholder 1">
            <a:extLst>
              <a:ext uri="{FF2B5EF4-FFF2-40B4-BE49-F238E27FC236}">
                <a16:creationId xmlns:a16="http://schemas.microsoft.com/office/drawing/2014/main" id="{E362CDD4-BD24-4019-B024-9A42698375FC}"/>
              </a:ext>
            </a:extLst>
          </p:cNvPr>
          <p:cNvSpPr>
            <a:spLocks noGrp="1"/>
          </p:cNvSpPr>
          <p:nvPr>
            <p:ph type="title"/>
          </p:nvPr>
        </p:nvSpPr>
        <p:spPr>
          <a:xfrm>
            <a:off x="427038" y="449263"/>
            <a:ext cx="11303917" cy="742950"/>
          </a:xfrm>
          <a:prstGeom prst="rect">
            <a:avLst/>
          </a:prstGeom>
        </p:spPr>
        <p:txBody>
          <a:bodyPr vert="horz" wrap="square" lIns="0" tIns="0" rIns="0" bIns="0" rtlCol="0" anchor="t">
            <a:noAutofit/>
          </a:bodyPr>
          <a:lstStyle/>
          <a:p>
            <a:r>
              <a:rPr lang="en-US"/>
              <a:t>Heading Segoe UI </a:t>
            </a:r>
            <a:r>
              <a:rPr lang="en-US" err="1"/>
              <a:t>Semibold</a:t>
            </a:r>
            <a:r>
              <a:rPr lang="en-US"/>
              <a:t> 28/32</a:t>
            </a:r>
          </a:p>
        </p:txBody>
      </p:sp>
    </p:spTree>
    <p:extLst>
      <p:ext uri="{BB962C8B-B14F-4D97-AF65-F5344CB8AC3E}">
        <p14:creationId xmlns:p14="http://schemas.microsoft.com/office/powerpoint/2010/main" val="2759035930"/>
      </p:ext>
    </p:extLst>
  </p:cSld>
  <p:clrMap bg1="lt1" tx1="dk1" bg2="lt2" tx2="dk2" accent1="accent1" accent2="accent2" accent3="accent3" accent4="accent4" accent5="accent5" accent6="accent6" hlink="hlink" folHlink="folHlink"/>
  <p:sldLayoutIdLst>
    <p:sldLayoutId id="2147484895" r:id="rId1"/>
    <p:sldLayoutId id="2147484896" r:id="rId2"/>
    <p:sldLayoutId id="2147484897" r:id="rId3"/>
    <p:sldLayoutId id="2147484898" r:id="rId4"/>
    <p:sldLayoutId id="2147484899" r:id="rId5"/>
    <p:sldLayoutId id="2147484900" r:id="rId6"/>
    <p:sldLayoutId id="2147484901" r:id="rId7"/>
    <p:sldLayoutId id="2147484902" r:id="rId8"/>
    <p:sldLayoutId id="2147484903" r:id="rId9"/>
    <p:sldLayoutId id="2147484904" r:id="rId10"/>
    <p:sldLayoutId id="2147484905" r:id="rId11"/>
    <p:sldLayoutId id="2147484906" r:id="rId12"/>
    <p:sldLayoutId id="2147484907" r:id="rId13"/>
    <p:sldLayoutId id="2147484908" r:id="rId14"/>
    <p:sldLayoutId id="2147484909" r:id="rId15"/>
    <p:sldLayoutId id="2147484910" r:id="rId16"/>
    <p:sldLayoutId id="2147484911" r:id="rId17"/>
    <p:sldLayoutId id="2147484912" r:id="rId18"/>
    <p:sldLayoutId id="2147484913" r:id="rId19"/>
    <p:sldLayoutId id="2147484914" r:id="rId20"/>
    <p:sldLayoutId id="2147484915" r:id="rId21"/>
    <p:sldLayoutId id="2147484916" r:id="rId22"/>
    <p:sldLayoutId id="2147484917" r:id="rId23"/>
    <p:sldLayoutId id="2147484918" r:id="rId24"/>
    <p:sldLayoutId id="2147484919" r:id="rId25"/>
    <p:sldLayoutId id="2147484920" r:id="rId26"/>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accent5"/>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accent5"/>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4">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orient="horz" pos="1067">
          <p15:clr>
            <a:srgbClr val="5ACBF0"/>
          </p15:clr>
        </p15:guide>
        <p15:guide id="56" pos="83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6/1/2023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768370864"/>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 id="2147484940" r:id="rId18"/>
    <p:sldLayoutId id="2147484941" r:id="rId19"/>
    <p:sldLayoutId id="2147484942" r:id="rId20"/>
    <p:sldLayoutId id="2147484943" r:id="rId21"/>
    <p:sldLayoutId id="2147484944" r:id="rId22"/>
    <p:sldLayoutId id="2147484945" r:id="rId23"/>
    <p:sldLayoutId id="2147484946" r:id="rId24"/>
    <p:sldLayoutId id="2147484947" r:id="rId25"/>
    <p:sldLayoutId id="2147484948" r:id="rId26"/>
    <p:sldLayoutId id="2147484949"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12192895"/>
      </p:ext>
    </p:extLst>
  </p:cSld>
  <p:clrMap bg1="dk1" tx1="lt1" bg2="dk2" tx2="lt2" accent1="accent1" accent2="accent2" accent3="accent3" accent4="accent4" accent5="accent5" accent6="accent6" hlink="hlink" folHlink="folHlink"/>
  <p:sldLayoutIdLst>
    <p:sldLayoutId id="2147484951" r:id="rId1"/>
    <p:sldLayoutId id="2147484952" r:id="rId2"/>
    <p:sldLayoutId id="2147484953" r:id="rId3"/>
    <p:sldLayoutId id="2147484954" r:id="rId4"/>
    <p:sldLayoutId id="2147484955" r:id="rId5"/>
    <p:sldLayoutId id="2147484956" r:id="rId6"/>
    <p:sldLayoutId id="2147484957" r:id="rId7"/>
    <p:sldLayoutId id="2147484958" r:id="rId8"/>
    <p:sldLayoutId id="2147484959" r:id="rId9"/>
    <p:sldLayoutId id="2147484960" r:id="rId10"/>
    <p:sldLayoutId id="2147484961" r:id="rId11"/>
    <p:sldLayoutId id="2147484962" r:id="rId12"/>
    <p:sldLayoutId id="2147484963" r:id="rId13"/>
    <p:sldLayoutId id="2147484964" r:id="rId14"/>
    <p:sldLayoutId id="2147484965" r:id="rId15"/>
    <p:sldLayoutId id="2147484966" r:id="rId16"/>
    <p:sldLayoutId id="2147484967" r:id="rId17"/>
    <p:sldLayoutId id="2147484968" r:id="rId18"/>
    <p:sldLayoutId id="2147484969" r:id="rId19"/>
    <p:sldLayoutId id="2147484970" r:id="rId20"/>
    <p:sldLayoutId id="2147484971" r:id="rId21"/>
    <p:sldLayoutId id="2147484972" r:id="rId22"/>
    <p:sldLayoutId id="2147484973" r:id="rId23"/>
    <p:sldLayoutId id="2147484974" r:id="rId24"/>
    <p:sldLayoutId id="2147484975" r:id="rId25"/>
    <p:sldLayoutId id="2147484976" r:id="rId26"/>
    <p:sldLayoutId id="2147484977" r:id="rId27"/>
    <p:sldLayoutId id="2147484978" r:id="rId28"/>
    <p:sldLayoutId id="2147484979" r:id="rId29"/>
    <p:sldLayoutId id="2147484980" r:id="rId30"/>
    <p:sldLayoutId id="2147484981" r:id="rId31"/>
    <p:sldLayoutId id="2147484982" r:id="rId32"/>
    <p:sldLayoutId id="2147484983" r:id="rId33"/>
    <p:sldLayoutId id="2147484984" r:id="rId34"/>
    <p:sldLayoutId id="2147484985" r:id="rId35"/>
    <p:sldLayoutId id="2147484986" r:id="rId36"/>
    <p:sldLayoutId id="2147484987" r:id="rId37"/>
    <p:sldLayoutId id="2147484988" r:id="rId38"/>
    <p:sldLayoutId id="2147484989"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8837884"/>
      </p:ext>
    </p:extLst>
  </p:cSld>
  <p:clrMap bg1="dk1" tx1="lt1" bg2="dk2" tx2="lt2" accent1="accent1" accent2="accent2" accent3="accent3" accent4="accent4" accent5="accent5" accent6="accent6" hlink="hlink" folHlink="folHlink"/>
  <p:sldLayoutIdLst>
    <p:sldLayoutId id="2147484991" r:id="rId1"/>
    <p:sldLayoutId id="2147484992" r:id="rId2"/>
    <p:sldLayoutId id="2147484993" r:id="rId3"/>
    <p:sldLayoutId id="2147484994"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0.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7" Type="http://schemas.openxmlformats.org/officeDocument/2006/relationships/image" Target="../media/image120.emf"/><Relationship Id="rId2" Type="http://schemas.openxmlformats.org/officeDocument/2006/relationships/notesSlide" Target="../notesSlides/notesSlide11.xml"/><Relationship Id="rId1" Type="http://schemas.openxmlformats.org/officeDocument/2006/relationships/slideLayout" Target="../slideLayouts/slideLayout379.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1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notesSlide" Target="../notesSlides/notesSlide12.xml"/><Relationship Id="rId7" Type="http://schemas.openxmlformats.org/officeDocument/2006/relationships/image" Target="../media/image124.svg"/><Relationship Id="rId2" Type="http://schemas.openxmlformats.org/officeDocument/2006/relationships/slideLayout" Target="../slideLayouts/slideLayout123.xml"/><Relationship Id="rId1" Type="http://schemas.openxmlformats.org/officeDocument/2006/relationships/tags" Target="../tags/tag3.xml"/><Relationship Id="rId6" Type="http://schemas.openxmlformats.org/officeDocument/2006/relationships/image" Target="../media/image123.png"/><Relationship Id="rId5" Type="http://schemas.openxmlformats.org/officeDocument/2006/relationships/image" Target="../media/image122.svg"/><Relationship Id="rId10" Type="http://schemas.openxmlformats.org/officeDocument/2006/relationships/image" Target="../media/image126.svg"/><Relationship Id="rId4" Type="http://schemas.openxmlformats.org/officeDocument/2006/relationships/image" Target="../media/image121.png"/><Relationship Id="rId9" Type="http://schemas.openxmlformats.org/officeDocument/2006/relationships/image" Target="../media/image125.png"/></Relationships>
</file>

<file path=ppt/slides/_rels/slide14.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204.xml"/><Relationship Id="rId6" Type="http://schemas.openxmlformats.org/officeDocument/2006/relationships/image" Target="../media/image129.png"/><Relationship Id="rId5" Type="http://schemas.openxmlformats.org/officeDocument/2006/relationships/hyperlink" Target="https://aka.ms/wellarchitected/framework" TargetMode="External"/><Relationship Id="rId4" Type="http://schemas.openxmlformats.org/officeDocument/2006/relationships/image" Target="../media/image128.sv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204.xml"/><Relationship Id="rId6" Type="http://schemas.openxmlformats.org/officeDocument/2006/relationships/image" Target="../media/image129.png"/><Relationship Id="rId5" Type="http://schemas.openxmlformats.org/officeDocument/2006/relationships/hyperlink" Target="https://aka.ms/architecture" TargetMode="External"/><Relationship Id="rId4" Type="http://schemas.openxmlformats.org/officeDocument/2006/relationships/image" Target="../media/image1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advisor" TargetMode="External"/><Relationship Id="rId2" Type="http://schemas.openxmlformats.org/officeDocument/2006/relationships/notesSlide" Target="../notesSlides/notesSlide17.xml"/><Relationship Id="rId1" Type="http://schemas.openxmlformats.org/officeDocument/2006/relationships/slideLayout" Target="../slideLayouts/slideLayout228.xml"/><Relationship Id="rId6" Type="http://schemas.openxmlformats.org/officeDocument/2006/relationships/image" Target="../media/image132.png"/><Relationship Id="rId5" Type="http://schemas.openxmlformats.org/officeDocument/2006/relationships/hyperlink" Target="https://aka.ms/docs/advisor" TargetMode="External"/><Relationship Id="rId4" Type="http://schemas.openxmlformats.org/officeDocument/2006/relationships/hyperlink" Target="https://aka.ms/azureadvis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28.xml"/></Relationships>
</file>

<file path=ppt/slides/_rels/slide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228.xml"/><Relationship Id="rId5" Type="http://schemas.openxmlformats.org/officeDocument/2006/relationships/hyperlink" Target="https://aka.ms/wellarchitected/review" TargetMode="External"/><Relationship Id="rId4" Type="http://schemas.openxmlformats.org/officeDocument/2006/relationships/image" Target="../media/image135.pn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azure/defender-for-cloud/defender-for-devops-introduction" TargetMode="External"/><Relationship Id="rId2" Type="http://schemas.openxmlformats.org/officeDocument/2006/relationships/notesSlide" Target="../notesSlides/notesSlide20.xml"/><Relationship Id="rId1" Type="http://schemas.openxmlformats.org/officeDocument/2006/relationships/slideLayout" Target="../slideLayouts/slideLayout228.xml"/><Relationship Id="rId5" Type="http://schemas.openxmlformats.org/officeDocument/2006/relationships/image" Target="../media/image137.png"/><Relationship Id="rId4" Type="http://schemas.openxmlformats.org/officeDocument/2006/relationships/image" Target="../media/image136.png"/></Relationships>
</file>

<file path=ppt/slides/_rels/slide2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1.xml"/><Relationship Id="rId1" Type="http://schemas.openxmlformats.org/officeDocument/2006/relationships/slideLayout" Target="../slideLayouts/slideLayout228.xml"/><Relationship Id="rId4" Type="http://schemas.openxmlformats.org/officeDocument/2006/relationships/image" Target="../media/image139.jpeg"/></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chaos-studio/chaos-studio-overview" TargetMode="External"/><Relationship Id="rId2" Type="http://schemas.openxmlformats.org/officeDocument/2006/relationships/notesSlide" Target="../notesSlides/notesSlide22.xml"/><Relationship Id="rId1" Type="http://schemas.openxmlformats.org/officeDocument/2006/relationships/slideLayout" Target="../slideLayouts/slideLayout228.xml"/><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azure/cloud-adoption-framework/ready/enterprise-scale/platform-automation-and-devops#planning-for-a-devops-approach" TargetMode="External"/><Relationship Id="rId7" Type="http://schemas.openxmlformats.org/officeDocument/2006/relationships/image" Target="../media/image141.png"/><Relationship Id="rId2" Type="http://schemas.openxmlformats.org/officeDocument/2006/relationships/notesSlide" Target="../notesSlides/notesSlide23.xml"/><Relationship Id="rId1" Type="http://schemas.openxmlformats.org/officeDocument/2006/relationships/slideLayout" Target="../slideLayouts/slideLayout228.xml"/><Relationship Id="rId6" Type="http://schemas.openxmlformats.org/officeDocument/2006/relationships/hyperlink" Target="https://github.com/Azure/WellArchitected-Tools/tree/main/WARP/devops#readme" TargetMode="External"/><Relationship Id="rId5" Type="http://schemas.openxmlformats.org/officeDocument/2006/relationships/hyperlink" Target="https://azure.microsoft.com/products/github/#overview" TargetMode="External"/><Relationship Id="rId4" Type="http://schemas.openxmlformats.org/officeDocument/2006/relationships/hyperlink" Target="https://learn.microsoft.com/en-us/azure/devop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xml"/><Relationship Id="rId1" Type="http://schemas.openxmlformats.org/officeDocument/2006/relationships/slideLayout" Target="../slideLayouts/slideLayout19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3.xml"/><Relationship Id="rId7" Type="http://schemas.openxmlformats.org/officeDocument/2006/relationships/image" Target="../media/image104.svg"/><Relationship Id="rId2" Type="http://schemas.openxmlformats.org/officeDocument/2006/relationships/slideLayout" Target="../slideLayouts/slideLayout115.xml"/><Relationship Id="rId1" Type="http://schemas.openxmlformats.org/officeDocument/2006/relationships/tags" Target="../tags/tag1.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101.png"/><Relationship Id="rId9" Type="http://schemas.openxmlformats.org/officeDocument/2006/relationships/image" Target="../media/image106.svg"/></Relationships>
</file>

<file path=ppt/slides/_rels/slide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xml"/><Relationship Id="rId1" Type="http://schemas.openxmlformats.org/officeDocument/2006/relationships/slideLayout" Target="../slideLayouts/slideLayout155.xml"/><Relationship Id="rId5" Type="http://schemas.openxmlformats.org/officeDocument/2006/relationships/image" Target="../media/image109.sv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5.xml"/><Relationship Id="rId1" Type="http://schemas.openxmlformats.org/officeDocument/2006/relationships/tags" Target="../tags/tag2.xml"/><Relationship Id="rId5" Type="http://schemas.openxmlformats.org/officeDocument/2006/relationships/hyperlink" Target="https://aka.ms/wellarchitecture/framework" TargetMode="Externa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114.xml"/><Relationship Id="rId4" Type="http://schemas.openxmlformats.org/officeDocument/2006/relationships/image" Target="../media/image112.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4.xml"/><Relationship Id="rId1" Type="http://schemas.openxmlformats.org/officeDocument/2006/relationships/themeOverride" Target="../theme/themeOverride1.xml"/><Relationship Id="rId5" Type="http://schemas.openxmlformats.org/officeDocument/2006/relationships/image" Target="../media/image11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8.xml"/><Relationship Id="rId1" Type="http://schemas.openxmlformats.org/officeDocument/2006/relationships/slideLayout" Target="../slideLayouts/slideLayout428.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0" tIns="0" rIns="0" bIns="0" anchor="ctr" anchorCtr="0"/>
          <a:lstStyle/>
          <a:p>
            <a:r>
              <a:rPr lang="en-US" sz="4400" dirty="0">
                <a:solidFill>
                  <a:schemeClr val="accent5"/>
                </a:solidFill>
              </a:rPr>
              <a:t>Microsoft Azure </a:t>
            </a:r>
            <a:br>
              <a:rPr lang="en-US" sz="4400" dirty="0"/>
            </a:br>
            <a:r>
              <a:rPr lang="en-US" sz="4400" dirty="0">
                <a:solidFill>
                  <a:schemeClr val="bg1"/>
                </a:solidFill>
              </a:rPr>
              <a:t>Architecting for Success:</a:t>
            </a:r>
            <a:br>
              <a:rPr lang="en-US" sz="4400" dirty="0">
                <a:solidFill>
                  <a:schemeClr val="bg1"/>
                </a:solidFill>
              </a:rPr>
            </a:br>
            <a:r>
              <a:rPr lang="en-US" sz="4400" dirty="0">
                <a:solidFill>
                  <a:schemeClr val="bg1"/>
                </a:solidFill>
              </a:rPr>
              <a:t>Building Optimized Workloads</a:t>
            </a:r>
          </a:p>
        </p:txBody>
      </p:sp>
      <p:sp>
        <p:nvSpPr>
          <p:cNvPr id="6" name="Text Placeholder 5">
            <a:extLst>
              <a:ext uri="{FF2B5EF4-FFF2-40B4-BE49-F238E27FC236}">
                <a16:creationId xmlns:a16="http://schemas.microsoft.com/office/drawing/2014/main" id="{ABA12F99-4DE6-42BB-BAC0-32965280D26D}"/>
              </a:ext>
            </a:extLst>
          </p:cNvPr>
          <p:cNvSpPr>
            <a:spLocks noGrp="1"/>
          </p:cNvSpPr>
          <p:nvPr>
            <p:ph type="body" sz="quarter" idx="15"/>
          </p:nvPr>
        </p:nvSpPr>
        <p:spPr/>
        <p:txBody>
          <a:bodyPr lIns="0" tIns="0" rIns="0" bIns="0">
            <a:noAutofit/>
          </a:bodyPr>
          <a:lstStyle/>
          <a:p>
            <a:pPr>
              <a:lnSpc>
                <a:spcPct val="90000"/>
              </a:lnSpc>
            </a:pPr>
            <a:r>
              <a:rPr lang="en-US" sz="2000" dirty="0">
                <a:latin typeface="+mn-lt"/>
              </a:rPr>
              <a:t>Jonathan Vella</a:t>
            </a:r>
            <a:br>
              <a:rPr lang="en-US" sz="2000" dirty="0">
                <a:latin typeface="+mn-lt"/>
              </a:rPr>
            </a:br>
            <a:r>
              <a:rPr lang="en-US" sz="2000" dirty="0">
                <a:latin typeface="+mn-lt"/>
              </a:rPr>
              <a:t>Sr. Cloud Solution Architect</a:t>
            </a:r>
          </a:p>
          <a:p>
            <a:pPr>
              <a:lnSpc>
                <a:spcPct val="90000"/>
              </a:lnSpc>
            </a:pPr>
            <a:r>
              <a:rPr lang="en-US" sz="2000" dirty="0">
                <a:latin typeface="+mn-lt"/>
              </a:rPr>
              <a:t>Microsoft</a:t>
            </a:r>
          </a:p>
        </p:txBody>
      </p:sp>
    </p:spTree>
    <p:extLst>
      <p:ext uri="{BB962C8B-B14F-4D97-AF65-F5344CB8AC3E}">
        <p14:creationId xmlns:p14="http://schemas.microsoft.com/office/powerpoint/2010/main" val="2107659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8" y="449263"/>
            <a:ext cx="11306175" cy="443198"/>
          </a:xfrm>
        </p:spPr>
        <p:txBody>
          <a:bodyPr lIns="0" tIns="0" rIns="0" bIns="0">
            <a:noAutofit/>
          </a:bodyPr>
          <a:lstStyle/>
          <a:p>
            <a:r>
              <a:rPr lang="en-US" dirty="0"/>
              <a:t>How I architect for success</a:t>
            </a:r>
            <a:br>
              <a:rPr lang="en-US" dirty="0"/>
            </a:br>
            <a:endParaRPr lang="en-US" dirty="0"/>
          </a:p>
        </p:txBody>
      </p:sp>
      <p:pic>
        <p:nvPicPr>
          <p:cNvPr id="58" name="Picture 57" descr="Visual graphic depicting the cost optimization process. Four arrows in clockwise formation. Step 1 Gather. Step 2 Analyze. Step 3 Advise. Step 4 Review.">
            <a:extLst>
              <a:ext uri="{FF2B5EF4-FFF2-40B4-BE49-F238E27FC236}">
                <a16:creationId xmlns:a16="http://schemas.microsoft.com/office/drawing/2014/main" id="{33268224-C1AE-4DB7-8DF5-49FE9ADD896A}"/>
              </a:ext>
              <a:ext uri="{C183D7F6-B498-43B3-948B-1728B52AA6E4}">
                <adec:decorative xmlns:adec="http://schemas.microsoft.com/office/drawing/2017/decorative" val="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85882" y="3231312"/>
            <a:ext cx="1020237" cy="1020237"/>
          </a:xfrm>
          <a:prstGeom prst="rect">
            <a:avLst/>
          </a:prstGeom>
        </p:spPr>
      </p:pic>
      <p:sp>
        <p:nvSpPr>
          <p:cNvPr id="7" name="Freeform: Shape 6">
            <a:extLst>
              <a:ext uri="{FF2B5EF4-FFF2-40B4-BE49-F238E27FC236}">
                <a16:creationId xmlns:a16="http://schemas.microsoft.com/office/drawing/2014/main" id="{D4C6B3BA-2D42-4E0C-BC2F-072305B87740}"/>
              </a:ext>
            </a:extLst>
          </p:cNvPr>
          <p:cNvSpPr/>
          <p:nvPr/>
        </p:nvSpPr>
        <p:spPr>
          <a:xfrm>
            <a:off x="4432852" y="1548318"/>
            <a:ext cx="1835788"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DEFINE OUTCOMES</a:t>
            </a:r>
          </a:p>
        </p:txBody>
      </p:sp>
      <p:sp>
        <p:nvSpPr>
          <p:cNvPr id="6" name="TextBox 5">
            <a:extLst>
              <a:ext uri="{FF2B5EF4-FFF2-40B4-BE49-F238E27FC236}">
                <a16:creationId xmlns:a16="http://schemas.microsoft.com/office/drawing/2014/main" id="{44D33B2E-9B4C-4FDA-B70D-074E51738BE2}"/>
              </a:ext>
            </a:extLst>
          </p:cNvPr>
          <p:cNvSpPr txBox="1"/>
          <p:nvPr/>
        </p:nvSpPr>
        <p:spPr>
          <a:xfrm>
            <a:off x="6268640" y="1642191"/>
            <a:ext cx="4803551" cy="45233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spc="50" dirty="0">
                <a:solidFill>
                  <a:prstClr val="white"/>
                </a:solidFill>
                <a:latin typeface="Segoe UI Semibold" panose="020B0702040204020203" pitchFamily="34" charset="0"/>
                <a:cs typeface="Segoe UI Semibold" panose="020B0702040204020203" pitchFamily="34" charset="0"/>
              </a:rPr>
              <a:t>Understand key business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spc="50" dirty="0">
                <a:solidFill>
                  <a:prstClr val="white"/>
                </a:solidFill>
                <a:latin typeface="Segoe UI Semibold" panose="020B0702040204020203" pitchFamily="34" charset="0"/>
                <a:cs typeface="Segoe UI Semibold" panose="020B0702040204020203" pitchFamily="34" charset="0"/>
              </a:rPr>
              <a:t>Capture functional and non-functional requirements (NFR)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 KPIs</a:t>
            </a:r>
            <a:r>
              <a:rPr lang="en-US" sz="1300" b="1" spc="50" dirty="0">
                <a:solidFill>
                  <a:prstClr val="white"/>
                </a:solidFill>
                <a:latin typeface="Segoe UI Semibold" panose="020B0702040204020203" pitchFamily="34" charset="0"/>
                <a:cs typeface="Segoe UI Semibold" panose="020B0702040204020203" pitchFamily="34" charset="0"/>
              </a:rPr>
              <a:t> for NFRs (e.g., TX/sec, concurrent users, scalability, security, compliance, resiliency, etc.)</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endPar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Freeform: Shape 8">
            <a:extLst>
              <a:ext uri="{FF2B5EF4-FFF2-40B4-BE49-F238E27FC236}">
                <a16:creationId xmlns:a16="http://schemas.microsoft.com/office/drawing/2014/main" id="{87ADE086-62F2-4DA0-A9F5-770343A51F6A}"/>
              </a:ext>
            </a:extLst>
          </p:cNvPr>
          <p:cNvSpPr/>
          <p:nvPr/>
        </p:nvSpPr>
        <p:spPr bwMode="invGray">
          <a:xfrm>
            <a:off x="7490653" y="3515518"/>
            <a:ext cx="183909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ARCHITECT</a:t>
            </a:r>
          </a:p>
        </p:txBody>
      </p:sp>
      <p:sp>
        <p:nvSpPr>
          <p:cNvPr id="10" name="TextBox 9">
            <a:extLst>
              <a:ext uri="{FF2B5EF4-FFF2-40B4-BE49-F238E27FC236}">
                <a16:creationId xmlns:a16="http://schemas.microsoft.com/office/drawing/2014/main" id="{1251968B-628E-4ABB-81F7-8539962857EF}"/>
              </a:ext>
            </a:extLst>
          </p:cNvPr>
          <p:cNvSpPr txBox="1"/>
          <p:nvPr/>
        </p:nvSpPr>
        <p:spPr>
          <a:xfrm>
            <a:off x="9482921" y="3609391"/>
            <a:ext cx="2412230" cy="45233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Use the Azure Architecture Center to identify</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relevant ref.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spc="50" baseline="0" dirty="0">
                <a:solidFill>
                  <a:prstClr val="white"/>
                </a:solidFill>
                <a:latin typeface="Segoe UI Semibold" panose="020B0702040204020203" pitchFamily="34" charset="0"/>
                <a:cs typeface="Segoe UI Semibold" panose="020B0702040204020203" pitchFamily="34" charset="0"/>
              </a:rPr>
              <a:t>Build</a:t>
            </a:r>
            <a:r>
              <a:rPr lang="en-US" sz="1300" b="1" spc="50" dirty="0">
                <a:solidFill>
                  <a:prstClr val="white"/>
                </a:solidFill>
                <a:latin typeface="Segoe UI Semibold" panose="020B0702040204020203" pitchFamily="34" charset="0"/>
                <a:cs typeface="Segoe UI Semibold" panose="020B0702040204020203" pitchFamily="34" charset="0"/>
              </a:rPr>
              <a:t> a </a:t>
            </a:r>
            <a:r>
              <a:rPr lang="en-US" sz="1300" b="1" spc="50">
                <a:solidFill>
                  <a:prstClr val="white"/>
                </a:solidFill>
                <a:latin typeface="Segoe UI Semibold" panose="020B0702040204020203" pitchFamily="34" charset="0"/>
                <a:cs typeface="Segoe UI Semibold" panose="020B0702040204020203" pitchFamily="34" charset="0"/>
              </a:rPr>
              <a:t>cost guesstimate</a:t>
            </a:r>
            <a:endParaRPr lang="en-US" sz="1300" b="1" spc="50" dirty="0">
              <a:solidFill>
                <a:prstClr val="white"/>
              </a:solidFill>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Secure</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sz="1300" b="1" i="0" u="none" strike="noStrike" kern="1200" cap="none" spc="50" normalizeH="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CxO</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commitment</a:t>
            </a:r>
            <a:endPar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 name="Freeform: Shape 10">
            <a:extLst>
              <a:ext uri="{FF2B5EF4-FFF2-40B4-BE49-F238E27FC236}">
                <a16:creationId xmlns:a16="http://schemas.microsoft.com/office/drawing/2014/main" id="{B2C896B6-23BF-4F74-9987-44C658DE7CE8}"/>
              </a:ext>
            </a:extLst>
          </p:cNvPr>
          <p:cNvSpPr/>
          <p:nvPr/>
        </p:nvSpPr>
        <p:spPr bwMode="invGray">
          <a:xfrm>
            <a:off x="4531276" y="5406159"/>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BUILD</a:t>
            </a:r>
          </a:p>
        </p:txBody>
      </p:sp>
      <p:sp>
        <p:nvSpPr>
          <p:cNvPr id="8" name="TextBox 7">
            <a:extLst>
              <a:ext uri="{FF2B5EF4-FFF2-40B4-BE49-F238E27FC236}">
                <a16:creationId xmlns:a16="http://schemas.microsoft.com/office/drawing/2014/main" id="{1758D809-834B-4060-91BC-37624B6FF6B9}"/>
              </a:ext>
            </a:extLst>
          </p:cNvPr>
          <p:cNvSpPr txBox="1"/>
          <p:nvPr/>
        </p:nvSpPr>
        <p:spPr>
          <a:xfrm>
            <a:off x="6268639" y="5386948"/>
            <a:ext cx="3869274" cy="678503"/>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Build a</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Minimum Viable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spc="50" baseline="0" dirty="0">
                <a:solidFill>
                  <a:prstClr val="white"/>
                </a:solidFill>
                <a:latin typeface="Segoe UI Semibold" panose="020B0702040204020203" pitchFamily="34" charset="0"/>
                <a:cs typeface="Segoe UI Semibold" panose="020B0702040204020203" pitchFamily="34" charset="0"/>
              </a:rPr>
              <a:t>Measure services &amp; cost + identify risks</a:t>
            </a:r>
            <a:endParaRPr lang="en-US" sz="1300" b="1" spc="50" dirty="0">
              <a:solidFill>
                <a:prstClr val="white"/>
              </a:solidFill>
              <a:latin typeface="Segoe UI Semibold" panose="020B0702040204020203" pitchFamily="34" charset="0"/>
              <a:cs typeface="Segoe UI Semibold" panose="020B0702040204020203" pitchFamily="34" charset="0"/>
            </a:endParaRPr>
          </a:p>
        </p:txBody>
      </p:sp>
      <p:sp>
        <p:nvSpPr>
          <p:cNvPr id="12" name="Freeform: Shape 11">
            <a:extLst>
              <a:ext uri="{FF2B5EF4-FFF2-40B4-BE49-F238E27FC236}">
                <a16:creationId xmlns:a16="http://schemas.microsoft.com/office/drawing/2014/main" id="{81AAC06C-C003-40D2-AC6E-1288056CF77E}"/>
              </a:ext>
            </a:extLst>
          </p:cNvPr>
          <p:cNvSpPr/>
          <p:nvPr/>
        </p:nvSpPr>
        <p:spPr bwMode="invGray">
          <a:xfrm>
            <a:off x="2960153" y="3515518"/>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OPTIMIZE</a:t>
            </a:r>
          </a:p>
        </p:txBody>
      </p:sp>
      <p:sp>
        <p:nvSpPr>
          <p:cNvPr id="14" name="TextBox 13">
            <a:extLst>
              <a:ext uri="{FF2B5EF4-FFF2-40B4-BE49-F238E27FC236}">
                <a16:creationId xmlns:a16="http://schemas.microsoft.com/office/drawing/2014/main" id="{735F7D07-3F94-4333-AF55-5C642E06EDB4}"/>
              </a:ext>
            </a:extLst>
          </p:cNvPr>
          <p:cNvSpPr txBox="1"/>
          <p:nvPr/>
        </p:nvSpPr>
        <p:spPr>
          <a:xfrm>
            <a:off x="334267" y="3609391"/>
            <a:ext cx="2390177" cy="452335"/>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Assess results, plan for ongoing optimizations</a:t>
            </a:r>
          </a:p>
        </p:txBody>
      </p:sp>
      <p:cxnSp>
        <p:nvCxnSpPr>
          <p:cNvPr id="44" name="Straight Connector 43">
            <a:extLst>
              <a:ext uri="{FF2B5EF4-FFF2-40B4-BE49-F238E27FC236}">
                <a16:creationId xmlns:a16="http://schemas.microsoft.com/office/drawing/2014/main" id="{34A46029-D153-43B2-9AC5-DBA2A2D9344C}"/>
              </a:ext>
              <a:ext uri="{C183D7F6-B498-43B3-948B-1728B52AA6E4}">
                <adec:decorative xmlns:adec="http://schemas.microsoft.com/office/drawing/2017/decorative" val="1"/>
              </a:ext>
            </a:extLst>
          </p:cNvPr>
          <p:cNvCxnSpPr>
            <a:cxnSpLocks/>
          </p:cNvCxnSpPr>
          <p:nvPr/>
        </p:nvCxnSpPr>
        <p:spPr>
          <a:xfrm>
            <a:off x="6102323" y="16397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0C0C70-6579-45E8-9674-594BB4F1709A}"/>
              </a:ext>
              <a:ext uri="{C183D7F6-B498-43B3-948B-1728B52AA6E4}">
                <adec:decorative xmlns:adec="http://schemas.microsoft.com/office/drawing/2017/decorative" val="1"/>
              </a:ext>
            </a:extLst>
          </p:cNvPr>
          <p:cNvCxnSpPr>
            <a:cxnSpLocks/>
          </p:cNvCxnSpPr>
          <p:nvPr/>
        </p:nvCxnSpPr>
        <p:spPr>
          <a:xfrm>
            <a:off x="9268267" y="36069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1C5F1-ABA6-428B-AB92-8BE1B5F78626}"/>
              </a:ext>
              <a:ext uri="{C183D7F6-B498-43B3-948B-1728B52AA6E4}">
                <adec:decorative xmlns:adec="http://schemas.microsoft.com/office/drawing/2017/decorative" val="1"/>
              </a:ext>
            </a:extLst>
          </p:cNvPr>
          <p:cNvCxnSpPr>
            <a:cxnSpLocks/>
          </p:cNvCxnSpPr>
          <p:nvPr/>
        </p:nvCxnSpPr>
        <p:spPr>
          <a:xfrm>
            <a:off x="3066249" y="36069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7A035FE-57C3-4FAF-9ED0-0FF0D70374DF}"/>
              </a:ext>
              <a:ext uri="{C183D7F6-B498-43B3-948B-1728B52AA6E4}">
                <adec:decorative xmlns:adec="http://schemas.microsoft.com/office/drawing/2017/decorative" val="1"/>
              </a:ext>
            </a:extLst>
          </p:cNvPr>
          <p:cNvCxnSpPr>
            <a:cxnSpLocks/>
          </p:cNvCxnSpPr>
          <p:nvPr/>
        </p:nvCxnSpPr>
        <p:spPr>
          <a:xfrm>
            <a:off x="6110274" y="5497599"/>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4603142" y="3925109"/>
            <a:ext cx="1244522" cy="1153292"/>
          </a:xfrm>
          <a:custGeom>
            <a:avLst/>
            <a:gdLst>
              <a:gd name="connsiteX0" fmla="*/ 1012221 w 1244522"/>
              <a:gd name="connsiteY0" fmla="*/ 994509 h 1153292"/>
              <a:gd name="connsiteX1" fmla="*/ 904248 w 1244522"/>
              <a:gd name="connsiteY1" fmla="*/ 942536 h 1153292"/>
              <a:gd name="connsiteX2" fmla="*/ 802358 w 1244522"/>
              <a:gd name="connsiteY2" fmla="*/ 880610 h 1153292"/>
              <a:gd name="connsiteX3" fmla="*/ 707258 w 1244522"/>
              <a:gd name="connsiteY3" fmla="*/ 809472 h 1153292"/>
              <a:gd name="connsiteX4" fmla="*/ 619500 w 1244522"/>
              <a:gd name="connsiteY4" fmla="*/ 729709 h 1153292"/>
              <a:gd name="connsiteX5" fmla="*/ 539737 w 1244522"/>
              <a:gd name="connsiteY5" fmla="*/ 641951 h 1153292"/>
              <a:gd name="connsiteX6" fmla="*/ 468599 w 1244522"/>
              <a:gd name="connsiteY6" fmla="*/ 546851 h 1153292"/>
              <a:gd name="connsiteX7" fmla="*/ 406674 w 1244522"/>
              <a:gd name="connsiteY7" fmla="*/ 444972 h 1153292"/>
              <a:gd name="connsiteX8" fmla="*/ 354700 w 1244522"/>
              <a:gd name="connsiteY8" fmla="*/ 336977 h 1153292"/>
              <a:gd name="connsiteX9" fmla="*/ 313154 w 1244522"/>
              <a:gd name="connsiteY9" fmla="*/ 223498 h 1153292"/>
              <a:gd name="connsiteX10" fmla="*/ 293338 w 1244522"/>
              <a:gd name="connsiteY10" fmla="*/ 151863 h 1153292"/>
              <a:gd name="connsiteX11" fmla="*/ 518461 w 1244522"/>
              <a:gd name="connsiteY11" fmla="*/ 291108 h 1153292"/>
              <a:gd name="connsiteX12" fmla="*/ 564993 w 1244522"/>
              <a:gd name="connsiteY12" fmla="*/ 215912 h 1153292"/>
              <a:gd name="connsiteX13" fmla="*/ 215621 w 1244522"/>
              <a:gd name="connsiteY13" fmla="*/ -176 h 1153292"/>
              <a:gd name="connsiteX14" fmla="*/ -500 w 1244522"/>
              <a:gd name="connsiteY14" fmla="*/ 349064 h 1153292"/>
              <a:gd name="connsiteX15" fmla="*/ 74695 w 1244522"/>
              <a:gd name="connsiteY15" fmla="*/ 395597 h 1153292"/>
              <a:gd name="connsiteX16" fmla="*/ 208798 w 1244522"/>
              <a:gd name="connsiteY16" fmla="*/ 178790 h 1153292"/>
              <a:gd name="connsiteX17" fmla="*/ 228603 w 1244522"/>
              <a:gd name="connsiteY17" fmla="*/ 249695 h 1153292"/>
              <a:gd name="connsiteX18" fmla="*/ 273146 w 1244522"/>
              <a:gd name="connsiteY18" fmla="*/ 371335 h 1153292"/>
              <a:gd name="connsiteX19" fmla="*/ 328901 w 1244522"/>
              <a:gd name="connsiteY19" fmla="*/ 487092 h 1153292"/>
              <a:gd name="connsiteX20" fmla="*/ 395250 w 1244522"/>
              <a:gd name="connsiteY20" fmla="*/ 596270 h 1153292"/>
              <a:gd name="connsiteX21" fmla="*/ 471464 w 1244522"/>
              <a:gd name="connsiteY21" fmla="*/ 698193 h 1153292"/>
              <a:gd name="connsiteX22" fmla="*/ 556888 w 1244522"/>
              <a:gd name="connsiteY22" fmla="*/ 792188 h 1153292"/>
              <a:gd name="connsiteX23" fmla="*/ 650883 w 1244522"/>
              <a:gd name="connsiteY23" fmla="*/ 877624 h 1153292"/>
              <a:gd name="connsiteX24" fmla="*/ 752795 w 1244522"/>
              <a:gd name="connsiteY24" fmla="*/ 953837 h 1153292"/>
              <a:gd name="connsiteX25" fmla="*/ 861962 w 1244522"/>
              <a:gd name="connsiteY25" fmla="*/ 1020186 h 1153292"/>
              <a:gd name="connsiteX26" fmla="*/ 977719 w 1244522"/>
              <a:gd name="connsiteY26" fmla="*/ 1075953 h 1153292"/>
              <a:gd name="connsiteX27" fmla="*/ 1099360 w 1244522"/>
              <a:gd name="connsiteY27" fmla="*/ 1120473 h 1153292"/>
              <a:gd name="connsiteX28" fmla="*/ 1226274 w 1244522"/>
              <a:gd name="connsiteY28" fmla="*/ 1153117 h 1153292"/>
              <a:gd name="connsiteX29" fmla="*/ 1244023 w 1244522"/>
              <a:gd name="connsiteY29" fmla="*/ 1066454 h 1153292"/>
              <a:gd name="connsiteX30" fmla="*/ 1125634 w 1244522"/>
              <a:gd name="connsiteY30" fmla="*/ 1036011 h 1153292"/>
              <a:gd name="connsiteX31" fmla="*/ 1012221 w 1244522"/>
              <a:gd name="connsiteY31" fmla="*/ 994509 h 11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4522" h="1153292">
                <a:moveTo>
                  <a:pt x="1012221" y="994509"/>
                </a:moveTo>
                <a:cubicBezTo>
                  <a:pt x="975618" y="979027"/>
                  <a:pt x="939236" y="961522"/>
                  <a:pt x="904248" y="942536"/>
                </a:cubicBezTo>
                <a:cubicBezTo>
                  <a:pt x="869448" y="923626"/>
                  <a:pt x="835168" y="902792"/>
                  <a:pt x="802358" y="880610"/>
                </a:cubicBezTo>
                <a:cubicBezTo>
                  <a:pt x="769725" y="858570"/>
                  <a:pt x="737723" y="834640"/>
                  <a:pt x="707258" y="809472"/>
                </a:cubicBezTo>
                <a:cubicBezTo>
                  <a:pt x="676792" y="784304"/>
                  <a:pt x="647366" y="757576"/>
                  <a:pt x="619500" y="729709"/>
                </a:cubicBezTo>
                <a:cubicBezTo>
                  <a:pt x="591633" y="701843"/>
                  <a:pt x="564761" y="672295"/>
                  <a:pt x="539737" y="641951"/>
                </a:cubicBezTo>
                <a:cubicBezTo>
                  <a:pt x="514712" y="611608"/>
                  <a:pt x="490672" y="579506"/>
                  <a:pt x="468599" y="546851"/>
                </a:cubicBezTo>
                <a:cubicBezTo>
                  <a:pt x="446395" y="513975"/>
                  <a:pt x="425572" y="479694"/>
                  <a:pt x="406674" y="444972"/>
                </a:cubicBezTo>
                <a:cubicBezTo>
                  <a:pt x="387642" y="409950"/>
                  <a:pt x="370182" y="373613"/>
                  <a:pt x="354700" y="336977"/>
                </a:cubicBezTo>
                <a:cubicBezTo>
                  <a:pt x="339064" y="300021"/>
                  <a:pt x="325086" y="261782"/>
                  <a:pt x="313154" y="223498"/>
                </a:cubicBezTo>
                <a:cubicBezTo>
                  <a:pt x="305823" y="199922"/>
                  <a:pt x="299265" y="175948"/>
                  <a:pt x="293338" y="151863"/>
                </a:cubicBezTo>
                <a:lnTo>
                  <a:pt x="518461" y="291108"/>
                </a:lnTo>
                <a:lnTo>
                  <a:pt x="564993" y="215912"/>
                </a:lnTo>
                <a:lnTo>
                  <a:pt x="215621" y="-176"/>
                </a:lnTo>
                <a:lnTo>
                  <a:pt x="-500" y="349064"/>
                </a:lnTo>
                <a:lnTo>
                  <a:pt x="74695" y="395597"/>
                </a:lnTo>
                <a:lnTo>
                  <a:pt x="208798" y="178790"/>
                </a:lnTo>
                <a:cubicBezTo>
                  <a:pt x="214770" y="202631"/>
                  <a:pt x="221349" y="226340"/>
                  <a:pt x="228603" y="249695"/>
                </a:cubicBezTo>
                <a:cubicBezTo>
                  <a:pt x="241398" y="290798"/>
                  <a:pt x="256382" y="331747"/>
                  <a:pt x="273146" y="371335"/>
                </a:cubicBezTo>
                <a:cubicBezTo>
                  <a:pt x="289733" y="410614"/>
                  <a:pt x="308532" y="449561"/>
                  <a:pt x="328901" y="487092"/>
                </a:cubicBezTo>
                <a:cubicBezTo>
                  <a:pt x="349116" y="524314"/>
                  <a:pt x="371431" y="561039"/>
                  <a:pt x="395250" y="596270"/>
                </a:cubicBezTo>
                <a:cubicBezTo>
                  <a:pt x="418893" y="631280"/>
                  <a:pt x="444537" y="665572"/>
                  <a:pt x="471464" y="698193"/>
                </a:cubicBezTo>
                <a:cubicBezTo>
                  <a:pt x="498391" y="730815"/>
                  <a:pt x="527020" y="762331"/>
                  <a:pt x="556888" y="792188"/>
                </a:cubicBezTo>
                <a:cubicBezTo>
                  <a:pt x="586756" y="822045"/>
                  <a:pt x="618372" y="850797"/>
                  <a:pt x="650883" y="877624"/>
                </a:cubicBezTo>
                <a:cubicBezTo>
                  <a:pt x="683394" y="904451"/>
                  <a:pt x="717840" y="930228"/>
                  <a:pt x="752795" y="953837"/>
                </a:cubicBezTo>
                <a:cubicBezTo>
                  <a:pt x="787938" y="977579"/>
                  <a:pt x="824674" y="999894"/>
                  <a:pt x="861962" y="1020186"/>
                </a:cubicBezTo>
                <a:cubicBezTo>
                  <a:pt x="899559" y="1040599"/>
                  <a:pt x="938484" y="1059354"/>
                  <a:pt x="977719" y="1075953"/>
                </a:cubicBezTo>
                <a:cubicBezTo>
                  <a:pt x="1017418" y="1092728"/>
                  <a:pt x="1058356" y="1107712"/>
                  <a:pt x="1099360" y="1120473"/>
                </a:cubicBezTo>
                <a:cubicBezTo>
                  <a:pt x="1140927" y="1133400"/>
                  <a:pt x="1183623" y="1144381"/>
                  <a:pt x="1226274" y="1153117"/>
                </a:cubicBezTo>
                <a:lnTo>
                  <a:pt x="1244023" y="1066454"/>
                </a:lnTo>
                <a:cubicBezTo>
                  <a:pt x="1204213" y="1058304"/>
                  <a:pt x="1164403" y="1048053"/>
                  <a:pt x="1125634" y="1036011"/>
                </a:cubicBezTo>
                <a:cubicBezTo>
                  <a:pt x="1087427" y="1024134"/>
                  <a:pt x="1049243" y="1010167"/>
                  <a:pt x="1012221" y="994509"/>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6336726" y="2483695"/>
            <a:ext cx="1251788" cy="1164494"/>
          </a:xfrm>
          <a:custGeom>
            <a:avLst/>
            <a:gdLst>
              <a:gd name="connsiteX0" fmla="*/ 231324 w 1251788"/>
              <a:gd name="connsiteY0" fmla="*/ 158410 h 1164494"/>
              <a:gd name="connsiteX1" fmla="*/ 339318 w 1251788"/>
              <a:gd name="connsiteY1" fmla="*/ 210383 h 1164494"/>
              <a:gd name="connsiteX2" fmla="*/ 441186 w 1251788"/>
              <a:gd name="connsiteY2" fmla="*/ 272309 h 1164494"/>
              <a:gd name="connsiteX3" fmla="*/ 536287 w 1251788"/>
              <a:gd name="connsiteY3" fmla="*/ 343447 h 1164494"/>
              <a:gd name="connsiteX4" fmla="*/ 624056 w 1251788"/>
              <a:gd name="connsiteY4" fmla="*/ 423209 h 1164494"/>
              <a:gd name="connsiteX5" fmla="*/ 703819 w 1251788"/>
              <a:gd name="connsiteY5" fmla="*/ 510967 h 1164494"/>
              <a:gd name="connsiteX6" fmla="*/ 774956 w 1251788"/>
              <a:gd name="connsiteY6" fmla="*/ 606068 h 1164494"/>
              <a:gd name="connsiteX7" fmla="*/ 836882 w 1251788"/>
              <a:gd name="connsiteY7" fmla="*/ 707936 h 1164494"/>
              <a:gd name="connsiteX8" fmla="*/ 888855 w 1251788"/>
              <a:gd name="connsiteY8" fmla="*/ 815941 h 1164494"/>
              <a:gd name="connsiteX9" fmla="*/ 930390 w 1251788"/>
              <a:gd name="connsiteY9" fmla="*/ 929431 h 1164494"/>
              <a:gd name="connsiteX10" fmla="*/ 952163 w 1251788"/>
              <a:gd name="connsiteY10" fmla="*/ 1009051 h 1164494"/>
              <a:gd name="connsiteX11" fmla="*/ 732360 w 1251788"/>
              <a:gd name="connsiteY11" fmla="*/ 873035 h 1164494"/>
              <a:gd name="connsiteX12" fmla="*/ 685815 w 1251788"/>
              <a:gd name="connsiteY12" fmla="*/ 948231 h 1164494"/>
              <a:gd name="connsiteX13" fmla="*/ 1035177 w 1251788"/>
              <a:gd name="connsiteY13" fmla="*/ 1164319 h 1164494"/>
              <a:gd name="connsiteX14" fmla="*/ 1251288 w 1251788"/>
              <a:gd name="connsiteY14" fmla="*/ 815145 h 1164494"/>
              <a:gd name="connsiteX15" fmla="*/ 1176092 w 1251788"/>
              <a:gd name="connsiteY15" fmla="*/ 768612 h 1164494"/>
              <a:gd name="connsiteX16" fmla="*/ 1038749 w 1251788"/>
              <a:gd name="connsiteY16" fmla="*/ 990639 h 1164494"/>
              <a:gd name="connsiteX17" fmla="*/ 1014897 w 1251788"/>
              <a:gd name="connsiteY17" fmla="*/ 903224 h 1164494"/>
              <a:gd name="connsiteX18" fmla="*/ 970376 w 1251788"/>
              <a:gd name="connsiteY18" fmla="*/ 781583 h 1164494"/>
              <a:gd name="connsiteX19" fmla="*/ 914610 w 1251788"/>
              <a:gd name="connsiteY19" fmla="*/ 665826 h 1164494"/>
              <a:gd name="connsiteX20" fmla="*/ 848260 w 1251788"/>
              <a:gd name="connsiteY20" fmla="*/ 556660 h 1164494"/>
              <a:gd name="connsiteX21" fmla="*/ 772036 w 1251788"/>
              <a:gd name="connsiteY21" fmla="*/ 454747 h 1164494"/>
              <a:gd name="connsiteX22" fmla="*/ 686612 w 1251788"/>
              <a:gd name="connsiteY22" fmla="*/ 360753 h 1164494"/>
              <a:gd name="connsiteX23" fmla="*/ 592617 w 1251788"/>
              <a:gd name="connsiteY23" fmla="*/ 275317 h 1164494"/>
              <a:gd name="connsiteX24" fmla="*/ 490694 w 1251788"/>
              <a:gd name="connsiteY24" fmla="*/ 199104 h 1164494"/>
              <a:gd name="connsiteX25" fmla="*/ 381527 w 1251788"/>
              <a:gd name="connsiteY25" fmla="*/ 132755 h 1164494"/>
              <a:gd name="connsiteX26" fmla="*/ 265770 w 1251788"/>
              <a:gd name="connsiteY26" fmla="*/ 76999 h 1164494"/>
              <a:gd name="connsiteX27" fmla="*/ 144130 w 1251788"/>
              <a:gd name="connsiteY27" fmla="*/ 32457 h 1164494"/>
              <a:gd name="connsiteX28" fmla="*/ 17204 w 1251788"/>
              <a:gd name="connsiteY28" fmla="*/ -176 h 1164494"/>
              <a:gd name="connsiteX29" fmla="*/ -500 w 1251788"/>
              <a:gd name="connsiteY29" fmla="*/ 86410 h 1164494"/>
              <a:gd name="connsiteX30" fmla="*/ 117822 w 1251788"/>
              <a:gd name="connsiteY30" fmla="*/ 116842 h 1164494"/>
              <a:gd name="connsiteX31" fmla="*/ 231324 w 1251788"/>
              <a:gd name="connsiteY31" fmla="*/ 158410 h 116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1788" h="1164494">
                <a:moveTo>
                  <a:pt x="231324" y="158410"/>
                </a:moveTo>
                <a:cubicBezTo>
                  <a:pt x="267915" y="173891"/>
                  <a:pt x="304307" y="191385"/>
                  <a:pt x="339318" y="210383"/>
                </a:cubicBezTo>
                <a:cubicBezTo>
                  <a:pt x="374118" y="229304"/>
                  <a:pt x="408399" y="250126"/>
                  <a:pt x="441186" y="272309"/>
                </a:cubicBezTo>
                <a:cubicBezTo>
                  <a:pt x="473974" y="294492"/>
                  <a:pt x="505844" y="318300"/>
                  <a:pt x="536287" y="343447"/>
                </a:cubicBezTo>
                <a:cubicBezTo>
                  <a:pt x="566730" y="368593"/>
                  <a:pt x="596200" y="395354"/>
                  <a:pt x="624056" y="423209"/>
                </a:cubicBezTo>
                <a:cubicBezTo>
                  <a:pt x="651911" y="451065"/>
                  <a:pt x="678760" y="480601"/>
                  <a:pt x="703819" y="510967"/>
                </a:cubicBezTo>
                <a:cubicBezTo>
                  <a:pt x="728876" y="541333"/>
                  <a:pt x="752850" y="573380"/>
                  <a:pt x="774956" y="606068"/>
                </a:cubicBezTo>
                <a:cubicBezTo>
                  <a:pt x="797061" y="638756"/>
                  <a:pt x="817961" y="673191"/>
                  <a:pt x="836882" y="707936"/>
                </a:cubicBezTo>
                <a:cubicBezTo>
                  <a:pt x="855913" y="742979"/>
                  <a:pt x="873373" y="779317"/>
                  <a:pt x="888855" y="815941"/>
                </a:cubicBezTo>
                <a:cubicBezTo>
                  <a:pt x="904481" y="852865"/>
                  <a:pt x="918458" y="891060"/>
                  <a:pt x="930390" y="929431"/>
                </a:cubicBezTo>
                <a:cubicBezTo>
                  <a:pt x="938518" y="955551"/>
                  <a:pt x="945750" y="982223"/>
                  <a:pt x="952163" y="1009051"/>
                </a:cubicBezTo>
                <a:lnTo>
                  <a:pt x="732360" y="873035"/>
                </a:lnTo>
                <a:lnTo>
                  <a:pt x="685815" y="948231"/>
                </a:lnTo>
                <a:lnTo>
                  <a:pt x="1035177" y="1164319"/>
                </a:lnTo>
                <a:lnTo>
                  <a:pt x="1251288" y="815145"/>
                </a:lnTo>
                <a:lnTo>
                  <a:pt x="1176092" y="768612"/>
                </a:lnTo>
                <a:lnTo>
                  <a:pt x="1038749" y="990639"/>
                </a:lnTo>
                <a:cubicBezTo>
                  <a:pt x="1031760" y="961169"/>
                  <a:pt x="1023832" y="931887"/>
                  <a:pt x="1014897" y="903224"/>
                </a:cubicBezTo>
                <a:cubicBezTo>
                  <a:pt x="1002113" y="862087"/>
                  <a:pt x="987130" y="821150"/>
                  <a:pt x="970376" y="781583"/>
                </a:cubicBezTo>
                <a:cubicBezTo>
                  <a:pt x="953789" y="742338"/>
                  <a:pt x="934990" y="703391"/>
                  <a:pt x="914610" y="665826"/>
                </a:cubicBezTo>
                <a:cubicBezTo>
                  <a:pt x="894374" y="628582"/>
                  <a:pt x="872058" y="591858"/>
                  <a:pt x="848260" y="556660"/>
                </a:cubicBezTo>
                <a:cubicBezTo>
                  <a:pt x="824463" y="521461"/>
                  <a:pt x="798930" y="487314"/>
                  <a:pt x="772036" y="454747"/>
                </a:cubicBezTo>
                <a:cubicBezTo>
                  <a:pt x="745143" y="422181"/>
                  <a:pt x="716458" y="390610"/>
                  <a:pt x="686612" y="360753"/>
                </a:cubicBezTo>
                <a:cubicBezTo>
                  <a:pt x="656766" y="330895"/>
                  <a:pt x="625139" y="302144"/>
                  <a:pt x="592617" y="275317"/>
                </a:cubicBezTo>
                <a:cubicBezTo>
                  <a:pt x="560095" y="248490"/>
                  <a:pt x="525682" y="222735"/>
                  <a:pt x="490694" y="199104"/>
                </a:cubicBezTo>
                <a:cubicBezTo>
                  <a:pt x="455706" y="175472"/>
                  <a:pt x="418816" y="153046"/>
                  <a:pt x="381527" y="132755"/>
                </a:cubicBezTo>
                <a:cubicBezTo>
                  <a:pt x="343929" y="112341"/>
                  <a:pt x="304993" y="93587"/>
                  <a:pt x="265770" y="76999"/>
                </a:cubicBezTo>
                <a:cubicBezTo>
                  <a:pt x="226137" y="60224"/>
                  <a:pt x="185200" y="45240"/>
                  <a:pt x="144130" y="32457"/>
                </a:cubicBezTo>
                <a:cubicBezTo>
                  <a:pt x="102540" y="19519"/>
                  <a:pt x="59833" y="8549"/>
                  <a:pt x="17204" y="-176"/>
                </a:cubicBezTo>
                <a:lnTo>
                  <a:pt x="-500" y="86410"/>
                </a:lnTo>
                <a:cubicBezTo>
                  <a:pt x="39309" y="94537"/>
                  <a:pt x="79119" y="104777"/>
                  <a:pt x="117822" y="116842"/>
                </a:cubicBezTo>
                <a:cubicBezTo>
                  <a:pt x="156172" y="128796"/>
                  <a:pt x="194356" y="142807"/>
                  <a:pt x="231324" y="158410"/>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6234249" y="4030383"/>
            <a:ext cx="1150572" cy="1248979"/>
          </a:xfrm>
          <a:custGeom>
            <a:avLst/>
            <a:gdLst>
              <a:gd name="connsiteX0" fmla="*/ 1032899 w 1150572"/>
              <a:gd name="connsiteY0" fmla="*/ 118191 h 1248979"/>
              <a:gd name="connsiteX1" fmla="*/ 991354 w 1150572"/>
              <a:gd name="connsiteY1" fmla="*/ 231681 h 1248979"/>
              <a:gd name="connsiteX2" fmla="*/ 939380 w 1150572"/>
              <a:gd name="connsiteY2" fmla="*/ 339665 h 1248979"/>
              <a:gd name="connsiteX3" fmla="*/ 877455 w 1150572"/>
              <a:gd name="connsiteY3" fmla="*/ 441533 h 1248979"/>
              <a:gd name="connsiteX4" fmla="*/ 806317 w 1150572"/>
              <a:gd name="connsiteY4" fmla="*/ 536633 h 1248979"/>
              <a:gd name="connsiteX5" fmla="*/ 726543 w 1150572"/>
              <a:gd name="connsiteY5" fmla="*/ 624424 h 1248979"/>
              <a:gd name="connsiteX6" fmla="*/ 638786 w 1150572"/>
              <a:gd name="connsiteY6" fmla="*/ 704187 h 1248979"/>
              <a:gd name="connsiteX7" fmla="*/ 543685 w 1150572"/>
              <a:gd name="connsiteY7" fmla="*/ 775324 h 1248979"/>
              <a:gd name="connsiteX8" fmla="*/ 441817 w 1150572"/>
              <a:gd name="connsiteY8" fmla="*/ 837250 h 1248979"/>
              <a:gd name="connsiteX9" fmla="*/ 333833 w 1150572"/>
              <a:gd name="connsiteY9" fmla="*/ 889224 h 1248979"/>
              <a:gd name="connsiteX10" fmla="*/ 220332 w 1150572"/>
              <a:gd name="connsiteY10" fmla="*/ 930770 h 1248979"/>
              <a:gd name="connsiteX11" fmla="*/ 155265 w 1150572"/>
              <a:gd name="connsiteY11" fmla="*/ 948983 h 1248979"/>
              <a:gd name="connsiteX12" fmla="*/ 290784 w 1150572"/>
              <a:gd name="connsiteY12" fmla="*/ 729897 h 1248979"/>
              <a:gd name="connsiteX13" fmla="*/ 215588 w 1150572"/>
              <a:gd name="connsiteY13" fmla="*/ 683354 h 1248979"/>
              <a:gd name="connsiteX14" fmla="*/ -500 w 1150572"/>
              <a:gd name="connsiteY14" fmla="*/ 1032715 h 1248979"/>
              <a:gd name="connsiteX15" fmla="*/ 348872 w 1150572"/>
              <a:gd name="connsiteY15" fmla="*/ 1248804 h 1248979"/>
              <a:gd name="connsiteX16" fmla="*/ 395405 w 1150572"/>
              <a:gd name="connsiteY16" fmla="*/ 1173608 h 1248979"/>
              <a:gd name="connsiteX17" fmla="*/ 172660 w 1150572"/>
              <a:gd name="connsiteY17" fmla="*/ 1035823 h 1248979"/>
              <a:gd name="connsiteX18" fmla="*/ 246651 w 1150572"/>
              <a:gd name="connsiteY18" fmla="*/ 1015255 h 1248979"/>
              <a:gd name="connsiteX19" fmla="*/ 368291 w 1150572"/>
              <a:gd name="connsiteY19" fmla="*/ 970734 h 1248979"/>
              <a:gd name="connsiteX20" fmla="*/ 484059 w 1150572"/>
              <a:gd name="connsiteY20" fmla="*/ 914968 h 1248979"/>
              <a:gd name="connsiteX21" fmla="*/ 593204 w 1150572"/>
              <a:gd name="connsiteY21" fmla="*/ 848618 h 1248979"/>
              <a:gd name="connsiteX22" fmla="*/ 695127 w 1150572"/>
              <a:gd name="connsiteY22" fmla="*/ 772394 h 1248979"/>
              <a:gd name="connsiteX23" fmla="*/ 789121 w 1150572"/>
              <a:gd name="connsiteY23" fmla="*/ 686958 h 1248979"/>
              <a:gd name="connsiteX24" fmla="*/ 874557 w 1150572"/>
              <a:gd name="connsiteY24" fmla="*/ 592964 h 1248979"/>
              <a:gd name="connsiteX25" fmla="*/ 950782 w 1150572"/>
              <a:gd name="connsiteY25" fmla="*/ 491029 h 1248979"/>
              <a:gd name="connsiteX26" fmla="*/ 1017131 w 1150572"/>
              <a:gd name="connsiteY26" fmla="*/ 381863 h 1248979"/>
              <a:gd name="connsiteX27" fmla="*/ 1072886 w 1150572"/>
              <a:gd name="connsiteY27" fmla="*/ 266128 h 1248979"/>
              <a:gd name="connsiteX28" fmla="*/ 1117417 w 1150572"/>
              <a:gd name="connsiteY28" fmla="*/ 144487 h 1248979"/>
              <a:gd name="connsiteX29" fmla="*/ 1150072 w 1150572"/>
              <a:gd name="connsiteY29" fmla="*/ 17573 h 1248979"/>
              <a:gd name="connsiteX30" fmla="*/ 1063398 w 1150572"/>
              <a:gd name="connsiteY30" fmla="*/ -176 h 1248979"/>
              <a:gd name="connsiteX31" fmla="*/ 1032899 w 1150572"/>
              <a:gd name="connsiteY31" fmla="*/ 118191 h 1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0572" h="1248979">
                <a:moveTo>
                  <a:pt x="1032899" y="118191"/>
                </a:moveTo>
                <a:cubicBezTo>
                  <a:pt x="1020968" y="156563"/>
                  <a:pt x="1006990" y="194747"/>
                  <a:pt x="991354" y="231681"/>
                </a:cubicBezTo>
                <a:cubicBezTo>
                  <a:pt x="975872" y="268295"/>
                  <a:pt x="958379" y="304666"/>
                  <a:pt x="939380" y="339665"/>
                </a:cubicBezTo>
                <a:cubicBezTo>
                  <a:pt x="920482" y="374432"/>
                  <a:pt x="899660" y="408712"/>
                  <a:pt x="877455" y="441533"/>
                </a:cubicBezTo>
                <a:cubicBezTo>
                  <a:pt x="855249" y="474354"/>
                  <a:pt x="831408" y="506267"/>
                  <a:pt x="806317" y="536633"/>
                </a:cubicBezTo>
                <a:cubicBezTo>
                  <a:pt x="781226" y="566999"/>
                  <a:pt x="754410" y="596547"/>
                  <a:pt x="726543" y="624424"/>
                </a:cubicBezTo>
                <a:cubicBezTo>
                  <a:pt x="698676" y="652302"/>
                  <a:pt x="669184" y="679107"/>
                  <a:pt x="638786" y="704187"/>
                </a:cubicBezTo>
                <a:cubicBezTo>
                  <a:pt x="608386" y="729267"/>
                  <a:pt x="576284" y="753297"/>
                  <a:pt x="543685" y="775324"/>
                </a:cubicBezTo>
                <a:cubicBezTo>
                  <a:pt x="511085" y="797352"/>
                  <a:pt x="476628" y="818308"/>
                  <a:pt x="441817" y="837250"/>
                </a:cubicBezTo>
                <a:cubicBezTo>
                  <a:pt x="406751" y="856293"/>
                  <a:pt x="370414" y="873798"/>
                  <a:pt x="333833" y="889224"/>
                </a:cubicBezTo>
                <a:cubicBezTo>
                  <a:pt x="296789" y="904882"/>
                  <a:pt x="258638" y="918860"/>
                  <a:pt x="220332" y="930770"/>
                </a:cubicBezTo>
                <a:cubicBezTo>
                  <a:pt x="198912" y="937405"/>
                  <a:pt x="177205" y="943475"/>
                  <a:pt x="155265" y="948983"/>
                </a:cubicBezTo>
                <a:lnTo>
                  <a:pt x="290784" y="729897"/>
                </a:lnTo>
                <a:lnTo>
                  <a:pt x="215588" y="683354"/>
                </a:lnTo>
                <a:lnTo>
                  <a:pt x="-500" y="1032715"/>
                </a:lnTo>
                <a:lnTo>
                  <a:pt x="348872" y="1248804"/>
                </a:lnTo>
                <a:lnTo>
                  <a:pt x="395405" y="1173608"/>
                </a:lnTo>
                <a:lnTo>
                  <a:pt x="172660" y="1035823"/>
                </a:lnTo>
                <a:cubicBezTo>
                  <a:pt x="197552" y="1029641"/>
                  <a:pt x="222300" y="1022829"/>
                  <a:pt x="246651" y="1015255"/>
                </a:cubicBezTo>
                <a:cubicBezTo>
                  <a:pt x="287688" y="1002493"/>
                  <a:pt x="328625" y="987509"/>
                  <a:pt x="368291" y="970734"/>
                </a:cubicBezTo>
                <a:cubicBezTo>
                  <a:pt x="407514" y="954147"/>
                  <a:pt x="446461" y="935348"/>
                  <a:pt x="484059" y="914968"/>
                </a:cubicBezTo>
                <a:cubicBezTo>
                  <a:pt x="521369" y="894687"/>
                  <a:pt x="558094" y="872360"/>
                  <a:pt x="593204" y="848618"/>
                </a:cubicBezTo>
                <a:cubicBezTo>
                  <a:pt x="628313" y="824876"/>
                  <a:pt x="662450" y="799376"/>
                  <a:pt x="695127" y="772394"/>
                </a:cubicBezTo>
                <a:cubicBezTo>
                  <a:pt x="727804" y="745412"/>
                  <a:pt x="759331" y="716782"/>
                  <a:pt x="789121" y="686958"/>
                </a:cubicBezTo>
                <a:cubicBezTo>
                  <a:pt x="818913" y="657135"/>
                  <a:pt x="847730" y="625464"/>
                  <a:pt x="874557" y="592964"/>
                </a:cubicBezTo>
                <a:cubicBezTo>
                  <a:pt x="901385" y="560464"/>
                  <a:pt x="927084" y="526095"/>
                  <a:pt x="950782" y="491029"/>
                </a:cubicBezTo>
                <a:cubicBezTo>
                  <a:pt x="974479" y="455964"/>
                  <a:pt x="996850" y="419151"/>
                  <a:pt x="1017131" y="381863"/>
                </a:cubicBezTo>
                <a:cubicBezTo>
                  <a:pt x="1037533" y="344265"/>
                  <a:pt x="1056288" y="305362"/>
                  <a:pt x="1072886" y="266128"/>
                </a:cubicBezTo>
                <a:cubicBezTo>
                  <a:pt x="1089650" y="226528"/>
                  <a:pt x="1104623" y="185580"/>
                  <a:pt x="1117417" y="144487"/>
                </a:cubicBezTo>
                <a:cubicBezTo>
                  <a:pt x="1130322" y="103041"/>
                  <a:pt x="1141314" y="60335"/>
                  <a:pt x="1150072" y="17573"/>
                </a:cubicBezTo>
                <a:lnTo>
                  <a:pt x="1063398" y="-176"/>
                </a:lnTo>
                <a:cubicBezTo>
                  <a:pt x="1055193" y="39689"/>
                  <a:pt x="1044931" y="79520"/>
                  <a:pt x="1032899" y="118191"/>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4799624" y="2293991"/>
            <a:ext cx="1157738" cy="1237666"/>
          </a:xfrm>
          <a:custGeom>
            <a:avLst/>
            <a:gdLst>
              <a:gd name="connsiteX0" fmla="*/ 761421 w 1157738"/>
              <a:gd name="connsiteY0" fmla="*/ 75053 h 1237666"/>
              <a:gd name="connsiteX1" fmla="*/ 969016 w 1157738"/>
              <a:gd name="connsiteY1" fmla="*/ 203461 h 1237666"/>
              <a:gd name="connsiteX2" fmla="*/ 902911 w 1157738"/>
              <a:gd name="connsiteY2" fmla="*/ 222094 h 1237666"/>
              <a:gd name="connsiteX3" fmla="*/ 781271 w 1157738"/>
              <a:gd name="connsiteY3" fmla="*/ 266636 h 1237666"/>
              <a:gd name="connsiteX4" fmla="*/ 665502 w 1157738"/>
              <a:gd name="connsiteY4" fmla="*/ 322392 h 1237666"/>
              <a:gd name="connsiteX5" fmla="*/ 556336 w 1157738"/>
              <a:gd name="connsiteY5" fmla="*/ 388741 h 1237666"/>
              <a:gd name="connsiteX6" fmla="*/ 454423 w 1157738"/>
              <a:gd name="connsiteY6" fmla="*/ 464954 h 1237666"/>
              <a:gd name="connsiteX7" fmla="*/ 360429 w 1157738"/>
              <a:gd name="connsiteY7" fmla="*/ 550390 h 1237666"/>
              <a:gd name="connsiteX8" fmla="*/ 275004 w 1157738"/>
              <a:gd name="connsiteY8" fmla="*/ 644384 h 1237666"/>
              <a:gd name="connsiteX9" fmla="*/ 198791 w 1157738"/>
              <a:gd name="connsiteY9" fmla="*/ 746308 h 1237666"/>
              <a:gd name="connsiteX10" fmla="*/ 132442 w 1157738"/>
              <a:gd name="connsiteY10" fmla="*/ 855474 h 1237666"/>
              <a:gd name="connsiteX11" fmla="*/ 76675 w 1157738"/>
              <a:gd name="connsiteY11" fmla="*/ 971231 h 1237666"/>
              <a:gd name="connsiteX12" fmla="*/ 32133 w 1157738"/>
              <a:gd name="connsiteY12" fmla="*/ 1092872 h 1237666"/>
              <a:gd name="connsiteX13" fmla="*/ -500 w 1157738"/>
              <a:gd name="connsiteY13" fmla="*/ 1219798 h 1237666"/>
              <a:gd name="connsiteX14" fmla="*/ 86174 w 1157738"/>
              <a:gd name="connsiteY14" fmla="*/ 1237491 h 1237666"/>
              <a:gd name="connsiteX15" fmla="*/ 116606 w 1157738"/>
              <a:gd name="connsiteY15" fmla="*/ 1119168 h 1237666"/>
              <a:gd name="connsiteX16" fmla="*/ 158152 w 1157738"/>
              <a:gd name="connsiteY16" fmla="*/ 1005678 h 1237666"/>
              <a:gd name="connsiteX17" fmla="*/ 210125 w 1157738"/>
              <a:gd name="connsiteY17" fmla="*/ 897684 h 1237666"/>
              <a:gd name="connsiteX18" fmla="*/ 272051 w 1157738"/>
              <a:gd name="connsiteY18" fmla="*/ 795815 h 1237666"/>
              <a:gd name="connsiteX19" fmla="*/ 343189 w 1157738"/>
              <a:gd name="connsiteY19" fmla="*/ 700715 h 1237666"/>
              <a:gd name="connsiteX20" fmla="*/ 422941 w 1157738"/>
              <a:gd name="connsiteY20" fmla="*/ 612957 h 1237666"/>
              <a:gd name="connsiteX21" fmla="*/ 510709 w 1157738"/>
              <a:gd name="connsiteY21" fmla="*/ 533194 h 1237666"/>
              <a:gd name="connsiteX22" fmla="*/ 605810 w 1157738"/>
              <a:gd name="connsiteY22" fmla="*/ 462057 h 1237666"/>
              <a:gd name="connsiteX23" fmla="*/ 707678 w 1157738"/>
              <a:gd name="connsiteY23" fmla="*/ 400131 h 1237666"/>
              <a:gd name="connsiteX24" fmla="*/ 815672 w 1157738"/>
              <a:gd name="connsiteY24" fmla="*/ 348157 h 1237666"/>
              <a:gd name="connsiteX25" fmla="*/ 929152 w 1157738"/>
              <a:gd name="connsiteY25" fmla="*/ 306612 h 1237666"/>
              <a:gd name="connsiteX26" fmla="*/ 1010983 w 1157738"/>
              <a:gd name="connsiteY26" fmla="*/ 284307 h 1237666"/>
              <a:gd name="connsiteX27" fmla="*/ 865954 w 1157738"/>
              <a:gd name="connsiteY27" fmla="*/ 518741 h 1237666"/>
              <a:gd name="connsiteX28" fmla="*/ 941150 w 1157738"/>
              <a:gd name="connsiteY28" fmla="*/ 565274 h 1237666"/>
              <a:gd name="connsiteX29" fmla="*/ 1157238 w 1157738"/>
              <a:gd name="connsiteY29" fmla="*/ 215912 h 1237666"/>
              <a:gd name="connsiteX30" fmla="*/ 807877 w 1157738"/>
              <a:gd name="connsiteY30" fmla="*/ -176 h 123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7738" h="1237666">
                <a:moveTo>
                  <a:pt x="761421" y="75053"/>
                </a:moveTo>
                <a:lnTo>
                  <a:pt x="969016" y="203461"/>
                </a:lnTo>
                <a:cubicBezTo>
                  <a:pt x="946789" y="209123"/>
                  <a:pt x="924695" y="215326"/>
                  <a:pt x="902911" y="222094"/>
                </a:cubicBezTo>
                <a:cubicBezTo>
                  <a:pt x="861807" y="234888"/>
                  <a:pt x="820858" y="249872"/>
                  <a:pt x="781271" y="266636"/>
                </a:cubicBezTo>
                <a:cubicBezTo>
                  <a:pt x="742025" y="283224"/>
                  <a:pt x="703067" y="302023"/>
                  <a:pt x="665502" y="322392"/>
                </a:cubicBezTo>
                <a:cubicBezTo>
                  <a:pt x="628225" y="342650"/>
                  <a:pt x="591501" y="364955"/>
                  <a:pt x="556336" y="388741"/>
                </a:cubicBezTo>
                <a:cubicBezTo>
                  <a:pt x="521171" y="412527"/>
                  <a:pt x="487045" y="438027"/>
                  <a:pt x="454423" y="464954"/>
                </a:cubicBezTo>
                <a:cubicBezTo>
                  <a:pt x="421801" y="491881"/>
                  <a:pt x="390286" y="520522"/>
                  <a:pt x="360429" y="550390"/>
                </a:cubicBezTo>
                <a:cubicBezTo>
                  <a:pt x="330571" y="580258"/>
                  <a:pt x="301820" y="611873"/>
                  <a:pt x="275004" y="644384"/>
                </a:cubicBezTo>
                <a:cubicBezTo>
                  <a:pt x="248188" y="676895"/>
                  <a:pt x="222433" y="711298"/>
                  <a:pt x="198791" y="746308"/>
                </a:cubicBezTo>
                <a:cubicBezTo>
                  <a:pt x="174982" y="781550"/>
                  <a:pt x="152667" y="818275"/>
                  <a:pt x="132442" y="855474"/>
                </a:cubicBezTo>
                <a:cubicBezTo>
                  <a:pt x="112039" y="893072"/>
                  <a:pt x="93284" y="931964"/>
                  <a:pt x="76675" y="971231"/>
                </a:cubicBezTo>
                <a:cubicBezTo>
                  <a:pt x="59911" y="1010864"/>
                  <a:pt x="44927" y="1051802"/>
                  <a:pt x="32133" y="1092872"/>
                </a:cubicBezTo>
                <a:cubicBezTo>
                  <a:pt x="19194" y="1134473"/>
                  <a:pt x="8225" y="1177169"/>
                  <a:pt x="-500" y="1219798"/>
                </a:cubicBezTo>
                <a:lnTo>
                  <a:pt x="86174" y="1237491"/>
                </a:lnTo>
                <a:cubicBezTo>
                  <a:pt x="94301" y="1197682"/>
                  <a:pt x="104542" y="1157872"/>
                  <a:pt x="116606" y="1119168"/>
                </a:cubicBezTo>
                <a:cubicBezTo>
                  <a:pt x="128538" y="1080841"/>
                  <a:pt x="142516" y="1042645"/>
                  <a:pt x="158152" y="1005678"/>
                </a:cubicBezTo>
                <a:cubicBezTo>
                  <a:pt x="173633" y="969053"/>
                  <a:pt x="191138" y="932694"/>
                  <a:pt x="210125" y="897684"/>
                </a:cubicBezTo>
                <a:cubicBezTo>
                  <a:pt x="228924" y="862983"/>
                  <a:pt x="249802" y="828714"/>
                  <a:pt x="272051" y="795815"/>
                </a:cubicBezTo>
                <a:cubicBezTo>
                  <a:pt x="294168" y="763149"/>
                  <a:pt x="318053" y="731136"/>
                  <a:pt x="343189" y="700715"/>
                </a:cubicBezTo>
                <a:cubicBezTo>
                  <a:pt x="368324" y="670294"/>
                  <a:pt x="395074" y="640835"/>
                  <a:pt x="422941" y="612957"/>
                </a:cubicBezTo>
                <a:cubicBezTo>
                  <a:pt x="450807" y="585079"/>
                  <a:pt x="480354" y="558241"/>
                  <a:pt x="510709" y="533194"/>
                </a:cubicBezTo>
                <a:cubicBezTo>
                  <a:pt x="541064" y="508147"/>
                  <a:pt x="573166" y="484129"/>
                  <a:pt x="605810" y="462057"/>
                </a:cubicBezTo>
                <a:cubicBezTo>
                  <a:pt x="638454" y="439985"/>
                  <a:pt x="672900" y="419051"/>
                  <a:pt x="707678" y="400131"/>
                </a:cubicBezTo>
                <a:cubicBezTo>
                  <a:pt x="742721" y="381089"/>
                  <a:pt x="779059" y="363639"/>
                  <a:pt x="815672" y="348157"/>
                </a:cubicBezTo>
                <a:cubicBezTo>
                  <a:pt x="852629" y="332521"/>
                  <a:pt x="890813" y="318544"/>
                  <a:pt x="929152" y="306612"/>
                </a:cubicBezTo>
                <a:cubicBezTo>
                  <a:pt x="956056" y="298241"/>
                  <a:pt x="983459" y="290821"/>
                  <a:pt x="1010983" y="284307"/>
                </a:cubicBezTo>
                <a:lnTo>
                  <a:pt x="865954" y="518741"/>
                </a:lnTo>
                <a:lnTo>
                  <a:pt x="941150" y="565274"/>
                </a:lnTo>
                <a:lnTo>
                  <a:pt x="1157238" y="215912"/>
                </a:lnTo>
                <a:lnTo>
                  <a:pt x="807877" y="-176"/>
                </a:ln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5015A207-02D5-0A97-9618-B6F287DDEFE0}"/>
              </a:ext>
            </a:extLst>
          </p:cNvPr>
          <p:cNvSpPr txBox="1"/>
          <p:nvPr/>
        </p:nvSpPr>
        <p:spPr>
          <a:xfrm>
            <a:off x="440660" y="879374"/>
            <a:ext cx="5407004" cy="703885"/>
          </a:xfrm>
          <a:prstGeom prst="rect">
            <a:avLst/>
          </a:prstGeom>
        </p:spPr>
        <p:txBody>
          <a:bodyPr vert="horz" wrap="square" lIns="0" tIns="0" rIns="0" bIns="0" rtlCol="0">
            <a:normAutofit/>
          </a:bodyPr>
          <a:lstStyle/>
          <a:p>
            <a:pPr defTabSz="914367">
              <a:lnSpc>
                <a:spcPts val="2353"/>
              </a:lnSpc>
              <a:spcAft>
                <a:spcPts val="600"/>
              </a:spcAft>
              <a:buSzPct val="90000"/>
              <a:defRPr/>
            </a:pPr>
            <a:r>
              <a:rPr kumimoji="0" lang="en-US" sz="1961" u="none" strike="noStrike" cap="none" spc="-49" normalizeH="0" noProof="0" dirty="0">
                <a:ln>
                  <a:noFill/>
                </a:ln>
                <a:solidFill>
                  <a:schemeClr val="accent5"/>
                </a:solidFill>
                <a:effectLst/>
                <a:uLnTx/>
                <a:uFillTx/>
                <a:latin typeface="+mj-lt"/>
              </a:rPr>
              <a:t>Why, What, How.</a:t>
            </a:r>
          </a:p>
        </p:txBody>
      </p:sp>
    </p:spTree>
    <p:extLst>
      <p:ext uri="{BB962C8B-B14F-4D97-AF65-F5344CB8AC3E}">
        <p14:creationId xmlns:p14="http://schemas.microsoft.com/office/powerpoint/2010/main" val="1741714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up)">
                                      <p:cBhvr>
                                        <p:cTn id="23" dur="500"/>
                                        <p:tgtEl>
                                          <p:spTgt spid="60"/>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par>
                          <p:cTn id="34" fill="hold">
                            <p:stCondLst>
                              <p:cond delay="2000"/>
                            </p:stCondLst>
                            <p:childTnLst>
                              <p:par>
                                <p:cTn id="35" presetID="22" presetClass="entr" presetSubtype="2"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right)">
                                      <p:cBhvr>
                                        <p:cTn id="37" dur="500"/>
                                        <p:tgtEl>
                                          <p:spTgt spid="61"/>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3000"/>
                            </p:stCondLst>
                            <p:childTnLst>
                              <p:par>
                                <p:cTn id="49" presetID="22" presetClass="entr" presetSubtype="4"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left)">
                                      <p:cBhvr>
                                        <p:cTn id="65" dur="500"/>
                                        <p:tgtEl>
                                          <p:spTgt spid="62"/>
                                        </p:tgtEl>
                                      </p:cBhvr>
                                    </p:animEffect>
                                  </p:childTnLst>
                                </p:cTn>
                              </p:par>
                            </p:childTnLst>
                          </p:cTn>
                        </p:par>
                        <p:par>
                          <p:cTn id="66" fill="hold">
                            <p:stCondLst>
                              <p:cond delay="4500"/>
                            </p:stCondLst>
                            <p:childTnLst>
                              <p:par>
                                <p:cTn id="67" presetID="6" presetClass="emph" presetSubtype="0" decel="100000" autoRev="1" fill="hold" nodeType="afterEffect">
                                  <p:stCondLst>
                                    <p:cond delay="0"/>
                                  </p:stCondLst>
                                  <p:childTnLst>
                                    <p:animScale>
                                      <p:cBhvr>
                                        <p:cTn id="68" dur="500" fill="hold"/>
                                        <p:tgtEl>
                                          <p:spTgt spid="58"/>
                                        </p:tgtEl>
                                      </p:cBhvr>
                                      <p:by x="110000" y="110000"/>
                                    </p:animScale>
                                  </p:childTnLst>
                                </p:cTn>
                              </p:par>
                            </p:childTnLst>
                          </p:cTn>
                        </p:par>
                        <p:par>
                          <p:cTn id="69" fill="hold">
                            <p:stCondLst>
                              <p:cond delay="5500"/>
                            </p:stCondLst>
                            <p:childTnLst>
                              <p:par>
                                <p:cTn id="70" presetID="10"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9" grpId="0" animBg="1"/>
      <p:bldP spid="10" grpId="0"/>
      <p:bldP spid="11" grpId="0" animBg="1"/>
      <p:bldP spid="8" grpId="0"/>
      <p:bldP spid="12" grpId="0" animBg="1"/>
      <p:bldP spid="14" grpId="0"/>
      <p:bldP spid="59" grpId="0" animBg="1"/>
      <p:bldP spid="60" grpId="0" animBg="1"/>
      <p:bldP spid="61" grpId="0" animBg="1"/>
      <p:bldP spid="62"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8" y="449263"/>
            <a:ext cx="11306175" cy="443198"/>
          </a:xfrm>
        </p:spPr>
        <p:txBody>
          <a:bodyPr lIns="0" tIns="0" rIns="0" bIns="0">
            <a:noAutofit/>
          </a:bodyPr>
          <a:lstStyle/>
          <a:p>
            <a:r>
              <a:rPr lang="en-US" dirty="0"/>
              <a:t>How we optimize existing workloads</a:t>
            </a:r>
          </a:p>
        </p:txBody>
      </p:sp>
      <p:pic>
        <p:nvPicPr>
          <p:cNvPr id="58" name="Picture 57" descr="Visual graphic depicting the cost optimization process. Four arrows in clockwise formation. Step 1 Gather. Step 2 Analyze. Step 3 Advise. Step 4 Review.">
            <a:extLst>
              <a:ext uri="{FF2B5EF4-FFF2-40B4-BE49-F238E27FC236}">
                <a16:creationId xmlns:a16="http://schemas.microsoft.com/office/drawing/2014/main" id="{33268224-C1AE-4DB7-8DF5-49FE9ADD896A}"/>
              </a:ext>
              <a:ext uri="{C183D7F6-B498-43B3-948B-1728B52AA6E4}">
                <adec:decorative xmlns:adec="http://schemas.microsoft.com/office/drawing/2017/decorative" val="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85882" y="3231312"/>
            <a:ext cx="1020237" cy="1020237"/>
          </a:xfrm>
          <a:prstGeom prst="rect">
            <a:avLst/>
          </a:prstGeom>
        </p:spPr>
      </p:pic>
      <p:sp>
        <p:nvSpPr>
          <p:cNvPr id="7" name="Freeform: Shape 6">
            <a:extLst>
              <a:ext uri="{FF2B5EF4-FFF2-40B4-BE49-F238E27FC236}">
                <a16:creationId xmlns:a16="http://schemas.microsoft.com/office/drawing/2014/main" id="{D4C6B3BA-2D42-4E0C-BC2F-072305B87740}"/>
              </a:ext>
            </a:extLst>
          </p:cNvPr>
          <p:cNvSpPr/>
          <p:nvPr/>
        </p:nvSpPr>
        <p:spPr>
          <a:xfrm>
            <a:off x="4531276" y="1548318"/>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GATHER</a:t>
            </a:r>
          </a:p>
        </p:txBody>
      </p:sp>
      <p:sp>
        <p:nvSpPr>
          <p:cNvPr id="6" name="TextBox 5">
            <a:extLst>
              <a:ext uri="{FF2B5EF4-FFF2-40B4-BE49-F238E27FC236}">
                <a16:creationId xmlns:a16="http://schemas.microsoft.com/office/drawing/2014/main" id="{44D33B2E-9B4C-4FDA-B70D-074E51738BE2}"/>
              </a:ext>
            </a:extLst>
          </p:cNvPr>
          <p:cNvSpPr txBox="1"/>
          <p:nvPr/>
        </p:nvSpPr>
        <p:spPr>
          <a:xfrm>
            <a:off x="6268640" y="1642191"/>
            <a:ext cx="2781149" cy="45233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Collect data to identify optimization opportunities</a:t>
            </a:r>
          </a:p>
        </p:txBody>
      </p:sp>
      <p:sp>
        <p:nvSpPr>
          <p:cNvPr id="9" name="Freeform: Shape 8">
            <a:extLst>
              <a:ext uri="{FF2B5EF4-FFF2-40B4-BE49-F238E27FC236}">
                <a16:creationId xmlns:a16="http://schemas.microsoft.com/office/drawing/2014/main" id="{87ADE086-62F2-4DA0-A9F5-770343A51F6A}"/>
              </a:ext>
            </a:extLst>
          </p:cNvPr>
          <p:cNvSpPr/>
          <p:nvPr/>
        </p:nvSpPr>
        <p:spPr bwMode="invGray">
          <a:xfrm>
            <a:off x="7592383" y="3515518"/>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a:ln>
                  <a:noFill/>
                </a:ln>
                <a:solidFill>
                  <a:srgbClr val="50E6FF"/>
                </a:solidFill>
                <a:effectLst/>
                <a:uLnTx/>
                <a:uFillTx/>
                <a:latin typeface="Segoe UI Semibold"/>
                <a:ea typeface="+mn-ea"/>
                <a:cs typeface="+mn-cs"/>
              </a:rPr>
              <a:t>ANALYZE</a:t>
            </a:r>
          </a:p>
        </p:txBody>
      </p:sp>
      <p:sp>
        <p:nvSpPr>
          <p:cNvPr id="10" name="TextBox 9">
            <a:extLst>
              <a:ext uri="{FF2B5EF4-FFF2-40B4-BE49-F238E27FC236}">
                <a16:creationId xmlns:a16="http://schemas.microsoft.com/office/drawing/2014/main" id="{1251968B-628E-4ABB-81F7-8539962857EF}"/>
              </a:ext>
            </a:extLst>
          </p:cNvPr>
          <p:cNvSpPr txBox="1"/>
          <p:nvPr/>
        </p:nvSpPr>
        <p:spPr>
          <a:xfrm>
            <a:off x="9482921" y="3609391"/>
            <a:ext cx="2412230" cy="45233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Confirm optimization opportunities</a:t>
            </a:r>
          </a:p>
        </p:txBody>
      </p:sp>
      <p:sp>
        <p:nvSpPr>
          <p:cNvPr id="11" name="Freeform: Shape 10">
            <a:extLst>
              <a:ext uri="{FF2B5EF4-FFF2-40B4-BE49-F238E27FC236}">
                <a16:creationId xmlns:a16="http://schemas.microsoft.com/office/drawing/2014/main" id="{B2C896B6-23BF-4F74-9987-44C658DE7CE8}"/>
              </a:ext>
            </a:extLst>
          </p:cNvPr>
          <p:cNvSpPr/>
          <p:nvPr/>
        </p:nvSpPr>
        <p:spPr bwMode="invGray">
          <a:xfrm>
            <a:off x="4531276" y="5406159"/>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a:ln>
                  <a:noFill/>
                </a:ln>
                <a:solidFill>
                  <a:srgbClr val="50E6FF"/>
                </a:solidFill>
                <a:effectLst/>
                <a:uLnTx/>
                <a:uFillTx/>
                <a:latin typeface="Segoe UI Semibold"/>
                <a:ea typeface="+mn-ea"/>
                <a:cs typeface="+mn-cs"/>
              </a:rPr>
              <a:t>ADVISE</a:t>
            </a:r>
          </a:p>
        </p:txBody>
      </p:sp>
      <p:sp>
        <p:nvSpPr>
          <p:cNvPr id="8" name="TextBox 7">
            <a:extLst>
              <a:ext uri="{FF2B5EF4-FFF2-40B4-BE49-F238E27FC236}">
                <a16:creationId xmlns:a16="http://schemas.microsoft.com/office/drawing/2014/main" id="{1758D809-834B-4060-91BC-37624B6FF6B9}"/>
              </a:ext>
            </a:extLst>
          </p:cNvPr>
          <p:cNvSpPr txBox="1"/>
          <p:nvPr/>
        </p:nvSpPr>
        <p:spPr>
          <a:xfrm>
            <a:off x="6268640" y="5386948"/>
            <a:ext cx="2667656" cy="678503"/>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Present and implement optimization recommendations</a:t>
            </a:r>
          </a:p>
        </p:txBody>
      </p:sp>
      <p:sp>
        <p:nvSpPr>
          <p:cNvPr id="12" name="Freeform: Shape 11">
            <a:extLst>
              <a:ext uri="{FF2B5EF4-FFF2-40B4-BE49-F238E27FC236}">
                <a16:creationId xmlns:a16="http://schemas.microsoft.com/office/drawing/2014/main" id="{81AAC06C-C003-40D2-AC6E-1288056CF77E}"/>
              </a:ext>
            </a:extLst>
          </p:cNvPr>
          <p:cNvSpPr/>
          <p:nvPr/>
        </p:nvSpPr>
        <p:spPr bwMode="invGray">
          <a:xfrm>
            <a:off x="2960153" y="3515518"/>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a:ln>
                  <a:noFill/>
                </a:ln>
                <a:solidFill>
                  <a:srgbClr val="50E6FF"/>
                </a:solidFill>
                <a:effectLst/>
                <a:uLnTx/>
                <a:uFillTx/>
                <a:latin typeface="Segoe UI Semibold"/>
                <a:ea typeface="+mn-ea"/>
                <a:cs typeface="+mn-cs"/>
              </a:rPr>
              <a:t>REVIEW</a:t>
            </a:r>
          </a:p>
        </p:txBody>
      </p:sp>
      <p:sp>
        <p:nvSpPr>
          <p:cNvPr id="14" name="TextBox 13">
            <a:extLst>
              <a:ext uri="{FF2B5EF4-FFF2-40B4-BE49-F238E27FC236}">
                <a16:creationId xmlns:a16="http://schemas.microsoft.com/office/drawing/2014/main" id="{735F7D07-3F94-4333-AF55-5C642E06EDB4}"/>
              </a:ext>
            </a:extLst>
          </p:cNvPr>
          <p:cNvSpPr txBox="1"/>
          <p:nvPr/>
        </p:nvSpPr>
        <p:spPr>
          <a:xfrm>
            <a:off x="334267" y="3609391"/>
            <a:ext cx="2390177" cy="452335"/>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Assess results, plan for ongoing optimizations</a:t>
            </a:r>
          </a:p>
        </p:txBody>
      </p:sp>
      <p:cxnSp>
        <p:nvCxnSpPr>
          <p:cNvPr id="44" name="Straight Connector 43">
            <a:extLst>
              <a:ext uri="{FF2B5EF4-FFF2-40B4-BE49-F238E27FC236}">
                <a16:creationId xmlns:a16="http://schemas.microsoft.com/office/drawing/2014/main" id="{34A46029-D153-43B2-9AC5-DBA2A2D9344C}"/>
              </a:ext>
              <a:ext uri="{C183D7F6-B498-43B3-948B-1728B52AA6E4}">
                <adec:decorative xmlns:adec="http://schemas.microsoft.com/office/drawing/2017/decorative" val="1"/>
              </a:ext>
            </a:extLst>
          </p:cNvPr>
          <p:cNvCxnSpPr>
            <a:cxnSpLocks/>
          </p:cNvCxnSpPr>
          <p:nvPr/>
        </p:nvCxnSpPr>
        <p:spPr>
          <a:xfrm>
            <a:off x="6102323" y="16397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0C0C70-6579-45E8-9674-594BB4F1709A}"/>
              </a:ext>
              <a:ext uri="{C183D7F6-B498-43B3-948B-1728B52AA6E4}">
                <adec:decorative xmlns:adec="http://schemas.microsoft.com/office/drawing/2017/decorative" val="1"/>
              </a:ext>
            </a:extLst>
          </p:cNvPr>
          <p:cNvCxnSpPr>
            <a:cxnSpLocks/>
          </p:cNvCxnSpPr>
          <p:nvPr/>
        </p:nvCxnSpPr>
        <p:spPr>
          <a:xfrm>
            <a:off x="9268267" y="36069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1C5F1-ABA6-428B-AB92-8BE1B5F78626}"/>
              </a:ext>
              <a:ext uri="{C183D7F6-B498-43B3-948B-1728B52AA6E4}">
                <adec:decorative xmlns:adec="http://schemas.microsoft.com/office/drawing/2017/decorative" val="1"/>
              </a:ext>
            </a:extLst>
          </p:cNvPr>
          <p:cNvCxnSpPr>
            <a:cxnSpLocks/>
          </p:cNvCxnSpPr>
          <p:nvPr/>
        </p:nvCxnSpPr>
        <p:spPr>
          <a:xfrm>
            <a:off x="3066249" y="36069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7A035FE-57C3-4FAF-9ED0-0FF0D70374DF}"/>
              </a:ext>
              <a:ext uri="{C183D7F6-B498-43B3-948B-1728B52AA6E4}">
                <adec:decorative xmlns:adec="http://schemas.microsoft.com/office/drawing/2017/decorative" val="1"/>
              </a:ext>
            </a:extLst>
          </p:cNvPr>
          <p:cNvCxnSpPr>
            <a:cxnSpLocks/>
          </p:cNvCxnSpPr>
          <p:nvPr/>
        </p:nvCxnSpPr>
        <p:spPr>
          <a:xfrm>
            <a:off x="6110274" y="5497599"/>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4603142" y="3925109"/>
            <a:ext cx="1244522" cy="1153292"/>
          </a:xfrm>
          <a:custGeom>
            <a:avLst/>
            <a:gdLst>
              <a:gd name="connsiteX0" fmla="*/ 1012221 w 1244522"/>
              <a:gd name="connsiteY0" fmla="*/ 994509 h 1153292"/>
              <a:gd name="connsiteX1" fmla="*/ 904248 w 1244522"/>
              <a:gd name="connsiteY1" fmla="*/ 942536 h 1153292"/>
              <a:gd name="connsiteX2" fmla="*/ 802358 w 1244522"/>
              <a:gd name="connsiteY2" fmla="*/ 880610 h 1153292"/>
              <a:gd name="connsiteX3" fmla="*/ 707258 w 1244522"/>
              <a:gd name="connsiteY3" fmla="*/ 809472 h 1153292"/>
              <a:gd name="connsiteX4" fmla="*/ 619500 w 1244522"/>
              <a:gd name="connsiteY4" fmla="*/ 729709 h 1153292"/>
              <a:gd name="connsiteX5" fmla="*/ 539737 w 1244522"/>
              <a:gd name="connsiteY5" fmla="*/ 641951 h 1153292"/>
              <a:gd name="connsiteX6" fmla="*/ 468599 w 1244522"/>
              <a:gd name="connsiteY6" fmla="*/ 546851 h 1153292"/>
              <a:gd name="connsiteX7" fmla="*/ 406674 w 1244522"/>
              <a:gd name="connsiteY7" fmla="*/ 444972 h 1153292"/>
              <a:gd name="connsiteX8" fmla="*/ 354700 w 1244522"/>
              <a:gd name="connsiteY8" fmla="*/ 336977 h 1153292"/>
              <a:gd name="connsiteX9" fmla="*/ 313154 w 1244522"/>
              <a:gd name="connsiteY9" fmla="*/ 223498 h 1153292"/>
              <a:gd name="connsiteX10" fmla="*/ 293338 w 1244522"/>
              <a:gd name="connsiteY10" fmla="*/ 151863 h 1153292"/>
              <a:gd name="connsiteX11" fmla="*/ 518461 w 1244522"/>
              <a:gd name="connsiteY11" fmla="*/ 291108 h 1153292"/>
              <a:gd name="connsiteX12" fmla="*/ 564993 w 1244522"/>
              <a:gd name="connsiteY12" fmla="*/ 215912 h 1153292"/>
              <a:gd name="connsiteX13" fmla="*/ 215621 w 1244522"/>
              <a:gd name="connsiteY13" fmla="*/ -176 h 1153292"/>
              <a:gd name="connsiteX14" fmla="*/ -500 w 1244522"/>
              <a:gd name="connsiteY14" fmla="*/ 349064 h 1153292"/>
              <a:gd name="connsiteX15" fmla="*/ 74695 w 1244522"/>
              <a:gd name="connsiteY15" fmla="*/ 395597 h 1153292"/>
              <a:gd name="connsiteX16" fmla="*/ 208798 w 1244522"/>
              <a:gd name="connsiteY16" fmla="*/ 178790 h 1153292"/>
              <a:gd name="connsiteX17" fmla="*/ 228603 w 1244522"/>
              <a:gd name="connsiteY17" fmla="*/ 249695 h 1153292"/>
              <a:gd name="connsiteX18" fmla="*/ 273146 w 1244522"/>
              <a:gd name="connsiteY18" fmla="*/ 371335 h 1153292"/>
              <a:gd name="connsiteX19" fmla="*/ 328901 w 1244522"/>
              <a:gd name="connsiteY19" fmla="*/ 487092 h 1153292"/>
              <a:gd name="connsiteX20" fmla="*/ 395250 w 1244522"/>
              <a:gd name="connsiteY20" fmla="*/ 596270 h 1153292"/>
              <a:gd name="connsiteX21" fmla="*/ 471464 w 1244522"/>
              <a:gd name="connsiteY21" fmla="*/ 698193 h 1153292"/>
              <a:gd name="connsiteX22" fmla="*/ 556888 w 1244522"/>
              <a:gd name="connsiteY22" fmla="*/ 792188 h 1153292"/>
              <a:gd name="connsiteX23" fmla="*/ 650883 w 1244522"/>
              <a:gd name="connsiteY23" fmla="*/ 877624 h 1153292"/>
              <a:gd name="connsiteX24" fmla="*/ 752795 w 1244522"/>
              <a:gd name="connsiteY24" fmla="*/ 953837 h 1153292"/>
              <a:gd name="connsiteX25" fmla="*/ 861962 w 1244522"/>
              <a:gd name="connsiteY25" fmla="*/ 1020186 h 1153292"/>
              <a:gd name="connsiteX26" fmla="*/ 977719 w 1244522"/>
              <a:gd name="connsiteY26" fmla="*/ 1075953 h 1153292"/>
              <a:gd name="connsiteX27" fmla="*/ 1099360 w 1244522"/>
              <a:gd name="connsiteY27" fmla="*/ 1120473 h 1153292"/>
              <a:gd name="connsiteX28" fmla="*/ 1226274 w 1244522"/>
              <a:gd name="connsiteY28" fmla="*/ 1153117 h 1153292"/>
              <a:gd name="connsiteX29" fmla="*/ 1244023 w 1244522"/>
              <a:gd name="connsiteY29" fmla="*/ 1066454 h 1153292"/>
              <a:gd name="connsiteX30" fmla="*/ 1125634 w 1244522"/>
              <a:gd name="connsiteY30" fmla="*/ 1036011 h 1153292"/>
              <a:gd name="connsiteX31" fmla="*/ 1012221 w 1244522"/>
              <a:gd name="connsiteY31" fmla="*/ 994509 h 11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4522" h="1153292">
                <a:moveTo>
                  <a:pt x="1012221" y="994509"/>
                </a:moveTo>
                <a:cubicBezTo>
                  <a:pt x="975618" y="979027"/>
                  <a:pt x="939236" y="961522"/>
                  <a:pt x="904248" y="942536"/>
                </a:cubicBezTo>
                <a:cubicBezTo>
                  <a:pt x="869448" y="923626"/>
                  <a:pt x="835168" y="902792"/>
                  <a:pt x="802358" y="880610"/>
                </a:cubicBezTo>
                <a:cubicBezTo>
                  <a:pt x="769725" y="858570"/>
                  <a:pt x="737723" y="834640"/>
                  <a:pt x="707258" y="809472"/>
                </a:cubicBezTo>
                <a:cubicBezTo>
                  <a:pt x="676792" y="784304"/>
                  <a:pt x="647366" y="757576"/>
                  <a:pt x="619500" y="729709"/>
                </a:cubicBezTo>
                <a:cubicBezTo>
                  <a:pt x="591633" y="701843"/>
                  <a:pt x="564761" y="672295"/>
                  <a:pt x="539737" y="641951"/>
                </a:cubicBezTo>
                <a:cubicBezTo>
                  <a:pt x="514712" y="611608"/>
                  <a:pt x="490672" y="579506"/>
                  <a:pt x="468599" y="546851"/>
                </a:cubicBezTo>
                <a:cubicBezTo>
                  <a:pt x="446395" y="513975"/>
                  <a:pt x="425572" y="479694"/>
                  <a:pt x="406674" y="444972"/>
                </a:cubicBezTo>
                <a:cubicBezTo>
                  <a:pt x="387642" y="409950"/>
                  <a:pt x="370182" y="373613"/>
                  <a:pt x="354700" y="336977"/>
                </a:cubicBezTo>
                <a:cubicBezTo>
                  <a:pt x="339064" y="300021"/>
                  <a:pt x="325086" y="261782"/>
                  <a:pt x="313154" y="223498"/>
                </a:cubicBezTo>
                <a:cubicBezTo>
                  <a:pt x="305823" y="199922"/>
                  <a:pt x="299265" y="175948"/>
                  <a:pt x="293338" y="151863"/>
                </a:cubicBezTo>
                <a:lnTo>
                  <a:pt x="518461" y="291108"/>
                </a:lnTo>
                <a:lnTo>
                  <a:pt x="564993" y="215912"/>
                </a:lnTo>
                <a:lnTo>
                  <a:pt x="215621" y="-176"/>
                </a:lnTo>
                <a:lnTo>
                  <a:pt x="-500" y="349064"/>
                </a:lnTo>
                <a:lnTo>
                  <a:pt x="74695" y="395597"/>
                </a:lnTo>
                <a:lnTo>
                  <a:pt x="208798" y="178790"/>
                </a:lnTo>
                <a:cubicBezTo>
                  <a:pt x="214770" y="202631"/>
                  <a:pt x="221349" y="226340"/>
                  <a:pt x="228603" y="249695"/>
                </a:cubicBezTo>
                <a:cubicBezTo>
                  <a:pt x="241398" y="290798"/>
                  <a:pt x="256382" y="331747"/>
                  <a:pt x="273146" y="371335"/>
                </a:cubicBezTo>
                <a:cubicBezTo>
                  <a:pt x="289733" y="410614"/>
                  <a:pt x="308532" y="449561"/>
                  <a:pt x="328901" y="487092"/>
                </a:cubicBezTo>
                <a:cubicBezTo>
                  <a:pt x="349116" y="524314"/>
                  <a:pt x="371431" y="561039"/>
                  <a:pt x="395250" y="596270"/>
                </a:cubicBezTo>
                <a:cubicBezTo>
                  <a:pt x="418893" y="631280"/>
                  <a:pt x="444537" y="665572"/>
                  <a:pt x="471464" y="698193"/>
                </a:cubicBezTo>
                <a:cubicBezTo>
                  <a:pt x="498391" y="730815"/>
                  <a:pt x="527020" y="762331"/>
                  <a:pt x="556888" y="792188"/>
                </a:cubicBezTo>
                <a:cubicBezTo>
                  <a:pt x="586756" y="822045"/>
                  <a:pt x="618372" y="850797"/>
                  <a:pt x="650883" y="877624"/>
                </a:cubicBezTo>
                <a:cubicBezTo>
                  <a:pt x="683394" y="904451"/>
                  <a:pt x="717840" y="930228"/>
                  <a:pt x="752795" y="953837"/>
                </a:cubicBezTo>
                <a:cubicBezTo>
                  <a:pt x="787938" y="977579"/>
                  <a:pt x="824674" y="999894"/>
                  <a:pt x="861962" y="1020186"/>
                </a:cubicBezTo>
                <a:cubicBezTo>
                  <a:pt x="899559" y="1040599"/>
                  <a:pt x="938484" y="1059354"/>
                  <a:pt x="977719" y="1075953"/>
                </a:cubicBezTo>
                <a:cubicBezTo>
                  <a:pt x="1017418" y="1092728"/>
                  <a:pt x="1058356" y="1107712"/>
                  <a:pt x="1099360" y="1120473"/>
                </a:cubicBezTo>
                <a:cubicBezTo>
                  <a:pt x="1140927" y="1133400"/>
                  <a:pt x="1183623" y="1144381"/>
                  <a:pt x="1226274" y="1153117"/>
                </a:cubicBezTo>
                <a:lnTo>
                  <a:pt x="1244023" y="1066454"/>
                </a:lnTo>
                <a:cubicBezTo>
                  <a:pt x="1204213" y="1058304"/>
                  <a:pt x="1164403" y="1048053"/>
                  <a:pt x="1125634" y="1036011"/>
                </a:cubicBezTo>
                <a:cubicBezTo>
                  <a:pt x="1087427" y="1024134"/>
                  <a:pt x="1049243" y="1010167"/>
                  <a:pt x="1012221" y="994509"/>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6336726" y="2483695"/>
            <a:ext cx="1251788" cy="1164494"/>
          </a:xfrm>
          <a:custGeom>
            <a:avLst/>
            <a:gdLst>
              <a:gd name="connsiteX0" fmla="*/ 231324 w 1251788"/>
              <a:gd name="connsiteY0" fmla="*/ 158410 h 1164494"/>
              <a:gd name="connsiteX1" fmla="*/ 339318 w 1251788"/>
              <a:gd name="connsiteY1" fmla="*/ 210383 h 1164494"/>
              <a:gd name="connsiteX2" fmla="*/ 441186 w 1251788"/>
              <a:gd name="connsiteY2" fmla="*/ 272309 h 1164494"/>
              <a:gd name="connsiteX3" fmla="*/ 536287 w 1251788"/>
              <a:gd name="connsiteY3" fmla="*/ 343447 h 1164494"/>
              <a:gd name="connsiteX4" fmla="*/ 624056 w 1251788"/>
              <a:gd name="connsiteY4" fmla="*/ 423209 h 1164494"/>
              <a:gd name="connsiteX5" fmla="*/ 703819 w 1251788"/>
              <a:gd name="connsiteY5" fmla="*/ 510967 h 1164494"/>
              <a:gd name="connsiteX6" fmla="*/ 774956 w 1251788"/>
              <a:gd name="connsiteY6" fmla="*/ 606068 h 1164494"/>
              <a:gd name="connsiteX7" fmla="*/ 836882 w 1251788"/>
              <a:gd name="connsiteY7" fmla="*/ 707936 h 1164494"/>
              <a:gd name="connsiteX8" fmla="*/ 888855 w 1251788"/>
              <a:gd name="connsiteY8" fmla="*/ 815941 h 1164494"/>
              <a:gd name="connsiteX9" fmla="*/ 930390 w 1251788"/>
              <a:gd name="connsiteY9" fmla="*/ 929431 h 1164494"/>
              <a:gd name="connsiteX10" fmla="*/ 952163 w 1251788"/>
              <a:gd name="connsiteY10" fmla="*/ 1009051 h 1164494"/>
              <a:gd name="connsiteX11" fmla="*/ 732360 w 1251788"/>
              <a:gd name="connsiteY11" fmla="*/ 873035 h 1164494"/>
              <a:gd name="connsiteX12" fmla="*/ 685815 w 1251788"/>
              <a:gd name="connsiteY12" fmla="*/ 948231 h 1164494"/>
              <a:gd name="connsiteX13" fmla="*/ 1035177 w 1251788"/>
              <a:gd name="connsiteY13" fmla="*/ 1164319 h 1164494"/>
              <a:gd name="connsiteX14" fmla="*/ 1251288 w 1251788"/>
              <a:gd name="connsiteY14" fmla="*/ 815145 h 1164494"/>
              <a:gd name="connsiteX15" fmla="*/ 1176092 w 1251788"/>
              <a:gd name="connsiteY15" fmla="*/ 768612 h 1164494"/>
              <a:gd name="connsiteX16" fmla="*/ 1038749 w 1251788"/>
              <a:gd name="connsiteY16" fmla="*/ 990639 h 1164494"/>
              <a:gd name="connsiteX17" fmla="*/ 1014897 w 1251788"/>
              <a:gd name="connsiteY17" fmla="*/ 903224 h 1164494"/>
              <a:gd name="connsiteX18" fmla="*/ 970376 w 1251788"/>
              <a:gd name="connsiteY18" fmla="*/ 781583 h 1164494"/>
              <a:gd name="connsiteX19" fmla="*/ 914610 w 1251788"/>
              <a:gd name="connsiteY19" fmla="*/ 665826 h 1164494"/>
              <a:gd name="connsiteX20" fmla="*/ 848260 w 1251788"/>
              <a:gd name="connsiteY20" fmla="*/ 556660 h 1164494"/>
              <a:gd name="connsiteX21" fmla="*/ 772036 w 1251788"/>
              <a:gd name="connsiteY21" fmla="*/ 454747 h 1164494"/>
              <a:gd name="connsiteX22" fmla="*/ 686612 w 1251788"/>
              <a:gd name="connsiteY22" fmla="*/ 360753 h 1164494"/>
              <a:gd name="connsiteX23" fmla="*/ 592617 w 1251788"/>
              <a:gd name="connsiteY23" fmla="*/ 275317 h 1164494"/>
              <a:gd name="connsiteX24" fmla="*/ 490694 w 1251788"/>
              <a:gd name="connsiteY24" fmla="*/ 199104 h 1164494"/>
              <a:gd name="connsiteX25" fmla="*/ 381527 w 1251788"/>
              <a:gd name="connsiteY25" fmla="*/ 132755 h 1164494"/>
              <a:gd name="connsiteX26" fmla="*/ 265770 w 1251788"/>
              <a:gd name="connsiteY26" fmla="*/ 76999 h 1164494"/>
              <a:gd name="connsiteX27" fmla="*/ 144130 w 1251788"/>
              <a:gd name="connsiteY27" fmla="*/ 32457 h 1164494"/>
              <a:gd name="connsiteX28" fmla="*/ 17204 w 1251788"/>
              <a:gd name="connsiteY28" fmla="*/ -176 h 1164494"/>
              <a:gd name="connsiteX29" fmla="*/ -500 w 1251788"/>
              <a:gd name="connsiteY29" fmla="*/ 86410 h 1164494"/>
              <a:gd name="connsiteX30" fmla="*/ 117822 w 1251788"/>
              <a:gd name="connsiteY30" fmla="*/ 116842 h 1164494"/>
              <a:gd name="connsiteX31" fmla="*/ 231324 w 1251788"/>
              <a:gd name="connsiteY31" fmla="*/ 158410 h 116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1788" h="1164494">
                <a:moveTo>
                  <a:pt x="231324" y="158410"/>
                </a:moveTo>
                <a:cubicBezTo>
                  <a:pt x="267915" y="173891"/>
                  <a:pt x="304307" y="191385"/>
                  <a:pt x="339318" y="210383"/>
                </a:cubicBezTo>
                <a:cubicBezTo>
                  <a:pt x="374118" y="229304"/>
                  <a:pt x="408399" y="250126"/>
                  <a:pt x="441186" y="272309"/>
                </a:cubicBezTo>
                <a:cubicBezTo>
                  <a:pt x="473974" y="294492"/>
                  <a:pt x="505844" y="318300"/>
                  <a:pt x="536287" y="343447"/>
                </a:cubicBezTo>
                <a:cubicBezTo>
                  <a:pt x="566730" y="368593"/>
                  <a:pt x="596200" y="395354"/>
                  <a:pt x="624056" y="423209"/>
                </a:cubicBezTo>
                <a:cubicBezTo>
                  <a:pt x="651911" y="451065"/>
                  <a:pt x="678760" y="480601"/>
                  <a:pt x="703819" y="510967"/>
                </a:cubicBezTo>
                <a:cubicBezTo>
                  <a:pt x="728876" y="541333"/>
                  <a:pt x="752850" y="573380"/>
                  <a:pt x="774956" y="606068"/>
                </a:cubicBezTo>
                <a:cubicBezTo>
                  <a:pt x="797061" y="638756"/>
                  <a:pt x="817961" y="673191"/>
                  <a:pt x="836882" y="707936"/>
                </a:cubicBezTo>
                <a:cubicBezTo>
                  <a:pt x="855913" y="742979"/>
                  <a:pt x="873373" y="779317"/>
                  <a:pt x="888855" y="815941"/>
                </a:cubicBezTo>
                <a:cubicBezTo>
                  <a:pt x="904481" y="852865"/>
                  <a:pt x="918458" y="891060"/>
                  <a:pt x="930390" y="929431"/>
                </a:cubicBezTo>
                <a:cubicBezTo>
                  <a:pt x="938518" y="955551"/>
                  <a:pt x="945750" y="982223"/>
                  <a:pt x="952163" y="1009051"/>
                </a:cubicBezTo>
                <a:lnTo>
                  <a:pt x="732360" y="873035"/>
                </a:lnTo>
                <a:lnTo>
                  <a:pt x="685815" y="948231"/>
                </a:lnTo>
                <a:lnTo>
                  <a:pt x="1035177" y="1164319"/>
                </a:lnTo>
                <a:lnTo>
                  <a:pt x="1251288" y="815145"/>
                </a:lnTo>
                <a:lnTo>
                  <a:pt x="1176092" y="768612"/>
                </a:lnTo>
                <a:lnTo>
                  <a:pt x="1038749" y="990639"/>
                </a:lnTo>
                <a:cubicBezTo>
                  <a:pt x="1031760" y="961169"/>
                  <a:pt x="1023832" y="931887"/>
                  <a:pt x="1014897" y="903224"/>
                </a:cubicBezTo>
                <a:cubicBezTo>
                  <a:pt x="1002113" y="862087"/>
                  <a:pt x="987130" y="821150"/>
                  <a:pt x="970376" y="781583"/>
                </a:cubicBezTo>
                <a:cubicBezTo>
                  <a:pt x="953789" y="742338"/>
                  <a:pt x="934990" y="703391"/>
                  <a:pt x="914610" y="665826"/>
                </a:cubicBezTo>
                <a:cubicBezTo>
                  <a:pt x="894374" y="628582"/>
                  <a:pt x="872058" y="591858"/>
                  <a:pt x="848260" y="556660"/>
                </a:cubicBezTo>
                <a:cubicBezTo>
                  <a:pt x="824463" y="521461"/>
                  <a:pt x="798930" y="487314"/>
                  <a:pt x="772036" y="454747"/>
                </a:cubicBezTo>
                <a:cubicBezTo>
                  <a:pt x="745143" y="422181"/>
                  <a:pt x="716458" y="390610"/>
                  <a:pt x="686612" y="360753"/>
                </a:cubicBezTo>
                <a:cubicBezTo>
                  <a:pt x="656766" y="330895"/>
                  <a:pt x="625139" y="302144"/>
                  <a:pt x="592617" y="275317"/>
                </a:cubicBezTo>
                <a:cubicBezTo>
                  <a:pt x="560095" y="248490"/>
                  <a:pt x="525682" y="222735"/>
                  <a:pt x="490694" y="199104"/>
                </a:cubicBezTo>
                <a:cubicBezTo>
                  <a:pt x="455706" y="175472"/>
                  <a:pt x="418816" y="153046"/>
                  <a:pt x="381527" y="132755"/>
                </a:cubicBezTo>
                <a:cubicBezTo>
                  <a:pt x="343929" y="112341"/>
                  <a:pt x="304993" y="93587"/>
                  <a:pt x="265770" y="76999"/>
                </a:cubicBezTo>
                <a:cubicBezTo>
                  <a:pt x="226137" y="60224"/>
                  <a:pt x="185200" y="45240"/>
                  <a:pt x="144130" y="32457"/>
                </a:cubicBezTo>
                <a:cubicBezTo>
                  <a:pt x="102540" y="19519"/>
                  <a:pt x="59833" y="8549"/>
                  <a:pt x="17204" y="-176"/>
                </a:cubicBezTo>
                <a:lnTo>
                  <a:pt x="-500" y="86410"/>
                </a:lnTo>
                <a:cubicBezTo>
                  <a:pt x="39309" y="94537"/>
                  <a:pt x="79119" y="104777"/>
                  <a:pt x="117822" y="116842"/>
                </a:cubicBezTo>
                <a:cubicBezTo>
                  <a:pt x="156172" y="128796"/>
                  <a:pt x="194356" y="142807"/>
                  <a:pt x="231324" y="158410"/>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6234249" y="4030383"/>
            <a:ext cx="1150572" cy="1248979"/>
          </a:xfrm>
          <a:custGeom>
            <a:avLst/>
            <a:gdLst>
              <a:gd name="connsiteX0" fmla="*/ 1032899 w 1150572"/>
              <a:gd name="connsiteY0" fmla="*/ 118191 h 1248979"/>
              <a:gd name="connsiteX1" fmla="*/ 991354 w 1150572"/>
              <a:gd name="connsiteY1" fmla="*/ 231681 h 1248979"/>
              <a:gd name="connsiteX2" fmla="*/ 939380 w 1150572"/>
              <a:gd name="connsiteY2" fmla="*/ 339665 h 1248979"/>
              <a:gd name="connsiteX3" fmla="*/ 877455 w 1150572"/>
              <a:gd name="connsiteY3" fmla="*/ 441533 h 1248979"/>
              <a:gd name="connsiteX4" fmla="*/ 806317 w 1150572"/>
              <a:gd name="connsiteY4" fmla="*/ 536633 h 1248979"/>
              <a:gd name="connsiteX5" fmla="*/ 726543 w 1150572"/>
              <a:gd name="connsiteY5" fmla="*/ 624424 h 1248979"/>
              <a:gd name="connsiteX6" fmla="*/ 638786 w 1150572"/>
              <a:gd name="connsiteY6" fmla="*/ 704187 h 1248979"/>
              <a:gd name="connsiteX7" fmla="*/ 543685 w 1150572"/>
              <a:gd name="connsiteY7" fmla="*/ 775324 h 1248979"/>
              <a:gd name="connsiteX8" fmla="*/ 441817 w 1150572"/>
              <a:gd name="connsiteY8" fmla="*/ 837250 h 1248979"/>
              <a:gd name="connsiteX9" fmla="*/ 333833 w 1150572"/>
              <a:gd name="connsiteY9" fmla="*/ 889224 h 1248979"/>
              <a:gd name="connsiteX10" fmla="*/ 220332 w 1150572"/>
              <a:gd name="connsiteY10" fmla="*/ 930770 h 1248979"/>
              <a:gd name="connsiteX11" fmla="*/ 155265 w 1150572"/>
              <a:gd name="connsiteY11" fmla="*/ 948983 h 1248979"/>
              <a:gd name="connsiteX12" fmla="*/ 290784 w 1150572"/>
              <a:gd name="connsiteY12" fmla="*/ 729897 h 1248979"/>
              <a:gd name="connsiteX13" fmla="*/ 215588 w 1150572"/>
              <a:gd name="connsiteY13" fmla="*/ 683354 h 1248979"/>
              <a:gd name="connsiteX14" fmla="*/ -500 w 1150572"/>
              <a:gd name="connsiteY14" fmla="*/ 1032715 h 1248979"/>
              <a:gd name="connsiteX15" fmla="*/ 348872 w 1150572"/>
              <a:gd name="connsiteY15" fmla="*/ 1248804 h 1248979"/>
              <a:gd name="connsiteX16" fmla="*/ 395405 w 1150572"/>
              <a:gd name="connsiteY16" fmla="*/ 1173608 h 1248979"/>
              <a:gd name="connsiteX17" fmla="*/ 172660 w 1150572"/>
              <a:gd name="connsiteY17" fmla="*/ 1035823 h 1248979"/>
              <a:gd name="connsiteX18" fmla="*/ 246651 w 1150572"/>
              <a:gd name="connsiteY18" fmla="*/ 1015255 h 1248979"/>
              <a:gd name="connsiteX19" fmla="*/ 368291 w 1150572"/>
              <a:gd name="connsiteY19" fmla="*/ 970734 h 1248979"/>
              <a:gd name="connsiteX20" fmla="*/ 484059 w 1150572"/>
              <a:gd name="connsiteY20" fmla="*/ 914968 h 1248979"/>
              <a:gd name="connsiteX21" fmla="*/ 593204 w 1150572"/>
              <a:gd name="connsiteY21" fmla="*/ 848618 h 1248979"/>
              <a:gd name="connsiteX22" fmla="*/ 695127 w 1150572"/>
              <a:gd name="connsiteY22" fmla="*/ 772394 h 1248979"/>
              <a:gd name="connsiteX23" fmla="*/ 789121 w 1150572"/>
              <a:gd name="connsiteY23" fmla="*/ 686958 h 1248979"/>
              <a:gd name="connsiteX24" fmla="*/ 874557 w 1150572"/>
              <a:gd name="connsiteY24" fmla="*/ 592964 h 1248979"/>
              <a:gd name="connsiteX25" fmla="*/ 950782 w 1150572"/>
              <a:gd name="connsiteY25" fmla="*/ 491029 h 1248979"/>
              <a:gd name="connsiteX26" fmla="*/ 1017131 w 1150572"/>
              <a:gd name="connsiteY26" fmla="*/ 381863 h 1248979"/>
              <a:gd name="connsiteX27" fmla="*/ 1072886 w 1150572"/>
              <a:gd name="connsiteY27" fmla="*/ 266128 h 1248979"/>
              <a:gd name="connsiteX28" fmla="*/ 1117417 w 1150572"/>
              <a:gd name="connsiteY28" fmla="*/ 144487 h 1248979"/>
              <a:gd name="connsiteX29" fmla="*/ 1150072 w 1150572"/>
              <a:gd name="connsiteY29" fmla="*/ 17573 h 1248979"/>
              <a:gd name="connsiteX30" fmla="*/ 1063398 w 1150572"/>
              <a:gd name="connsiteY30" fmla="*/ -176 h 1248979"/>
              <a:gd name="connsiteX31" fmla="*/ 1032899 w 1150572"/>
              <a:gd name="connsiteY31" fmla="*/ 118191 h 1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0572" h="1248979">
                <a:moveTo>
                  <a:pt x="1032899" y="118191"/>
                </a:moveTo>
                <a:cubicBezTo>
                  <a:pt x="1020968" y="156563"/>
                  <a:pt x="1006990" y="194747"/>
                  <a:pt x="991354" y="231681"/>
                </a:cubicBezTo>
                <a:cubicBezTo>
                  <a:pt x="975872" y="268295"/>
                  <a:pt x="958379" y="304666"/>
                  <a:pt x="939380" y="339665"/>
                </a:cubicBezTo>
                <a:cubicBezTo>
                  <a:pt x="920482" y="374432"/>
                  <a:pt x="899660" y="408712"/>
                  <a:pt x="877455" y="441533"/>
                </a:cubicBezTo>
                <a:cubicBezTo>
                  <a:pt x="855249" y="474354"/>
                  <a:pt x="831408" y="506267"/>
                  <a:pt x="806317" y="536633"/>
                </a:cubicBezTo>
                <a:cubicBezTo>
                  <a:pt x="781226" y="566999"/>
                  <a:pt x="754410" y="596547"/>
                  <a:pt x="726543" y="624424"/>
                </a:cubicBezTo>
                <a:cubicBezTo>
                  <a:pt x="698676" y="652302"/>
                  <a:pt x="669184" y="679107"/>
                  <a:pt x="638786" y="704187"/>
                </a:cubicBezTo>
                <a:cubicBezTo>
                  <a:pt x="608386" y="729267"/>
                  <a:pt x="576284" y="753297"/>
                  <a:pt x="543685" y="775324"/>
                </a:cubicBezTo>
                <a:cubicBezTo>
                  <a:pt x="511085" y="797352"/>
                  <a:pt x="476628" y="818308"/>
                  <a:pt x="441817" y="837250"/>
                </a:cubicBezTo>
                <a:cubicBezTo>
                  <a:pt x="406751" y="856293"/>
                  <a:pt x="370414" y="873798"/>
                  <a:pt x="333833" y="889224"/>
                </a:cubicBezTo>
                <a:cubicBezTo>
                  <a:pt x="296789" y="904882"/>
                  <a:pt x="258638" y="918860"/>
                  <a:pt x="220332" y="930770"/>
                </a:cubicBezTo>
                <a:cubicBezTo>
                  <a:pt x="198912" y="937405"/>
                  <a:pt x="177205" y="943475"/>
                  <a:pt x="155265" y="948983"/>
                </a:cubicBezTo>
                <a:lnTo>
                  <a:pt x="290784" y="729897"/>
                </a:lnTo>
                <a:lnTo>
                  <a:pt x="215588" y="683354"/>
                </a:lnTo>
                <a:lnTo>
                  <a:pt x="-500" y="1032715"/>
                </a:lnTo>
                <a:lnTo>
                  <a:pt x="348872" y="1248804"/>
                </a:lnTo>
                <a:lnTo>
                  <a:pt x="395405" y="1173608"/>
                </a:lnTo>
                <a:lnTo>
                  <a:pt x="172660" y="1035823"/>
                </a:lnTo>
                <a:cubicBezTo>
                  <a:pt x="197552" y="1029641"/>
                  <a:pt x="222300" y="1022829"/>
                  <a:pt x="246651" y="1015255"/>
                </a:cubicBezTo>
                <a:cubicBezTo>
                  <a:pt x="287688" y="1002493"/>
                  <a:pt x="328625" y="987509"/>
                  <a:pt x="368291" y="970734"/>
                </a:cubicBezTo>
                <a:cubicBezTo>
                  <a:pt x="407514" y="954147"/>
                  <a:pt x="446461" y="935348"/>
                  <a:pt x="484059" y="914968"/>
                </a:cubicBezTo>
                <a:cubicBezTo>
                  <a:pt x="521369" y="894687"/>
                  <a:pt x="558094" y="872360"/>
                  <a:pt x="593204" y="848618"/>
                </a:cubicBezTo>
                <a:cubicBezTo>
                  <a:pt x="628313" y="824876"/>
                  <a:pt x="662450" y="799376"/>
                  <a:pt x="695127" y="772394"/>
                </a:cubicBezTo>
                <a:cubicBezTo>
                  <a:pt x="727804" y="745412"/>
                  <a:pt x="759331" y="716782"/>
                  <a:pt x="789121" y="686958"/>
                </a:cubicBezTo>
                <a:cubicBezTo>
                  <a:pt x="818913" y="657135"/>
                  <a:pt x="847730" y="625464"/>
                  <a:pt x="874557" y="592964"/>
                </a:cubicBezTo>
                <a:cubicBezTo>
                  <a:pt x="901385" y="560464"/>
                  <a:pt x="927084" y="526095"/>
                  <a:pt x="950782" y="491029"/>
                </a:cubicBezTo>
                <a:cubicBezTo>
                  <a:pt x="974479" y="455964"/>
                  <a:pt x="996850" y="419151"/>
                  <a:pt x="1017131" y="381863"/>
                </a:cubicBezTo>
                <a:cubicBezTo>
                  <a:pt x="1037533" y="344265"/>
                  <a:pt x="1056288" y="305362"/>
                  <a:pt x="1072886" y="266128"/>
                </a:cubicBezTo>
                <a:cubicBezTo>
                  <a:pt x="1089650" y="226528"/>
                  <a:pt x="1104623" y="185580"/>
                  <a:pt x="1117417" y="144487"/>
                </a:cubicBezTo>
                <a:cubicBezTo>
                  <a:pt x="1130322" y="103041"/>
                  <a:pt x="1141314" y="60335"/>
                  <a:pt x="1150072" y="17573"/>
                </a:cubicBezTo>
                <a:lnTo>
                  <a:pt x="1063398" y="-176"/>
                </a:lnTo>
                <a:cubicBezTo>
                  <a:pt x="1055193" y="39689"/>
                  <a:pt x="1044931" y="79520"/>
                  <a:pt x="1032899" y="118191"/>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4799624" y="2293991"/>
            <a:ext cx="1157738" cy="1237666"/>
          </a:xfrm>
          <a:custGeom>
            <a:avLst/>
            <a:gdLst>
              <a:gd name="connsiteX0" fmla="*/ 761421 w 1157738"/>
              <a:gd name="connsiteY0" fmla="*/ 75053 h 1237666"/>
              <a:gd name="connsiteX1" fmla="*/ 969016 w 1157738"/>
              <a:gd name="connsiteY1" fmla="*/ 203461 h 1237666"/>
              <a:gd name="connsiteX2" fmla="*/ 902911 w 1157738"/>
              <a:gd name="connsiteY2" fmla="*/ 222094 h 1237666"/>
              <a:gd name="connsiteX3" fmla="*/ 781271 w 1157738"/>
              <a:gd name="connsiteY3" fmla="*/ 266636 h 1237666"/>
              <a:gd name="connsiteX4" fmla="*/ 665502 w 1157738"/>
              <a:gd name="connsiteY4" fmla="*/ 322392 h 1237666"/>
              <a:gd name="connsiteX5" fmla="*/ 556336 w 1157738"/>
              <a:gd name="connsiteY5" fmla="*/ 388741 h 1237666"/>
              <a:gd name="connsiteX6" fmla="*/ 454423 w 1157738"/>
              <a:gd name="connsiteY6" fmla="*/ 464954 h 1237666"/>
              <a:gd name="connsiteX7" fmla="*/ 360429 w 1157738"/>
              <a:gd name="connsiteY7" fmla="*/ 550390 h 1237666"/>
              <a:gd name="connsiteX8" fmla="*/ 275004 w 1157738"/>
              <a:gd name="connsiteY8" fmla="*/ 644384 h 1237666"/>
              <a:gd name="connsiteX9" fmla="*/ 198791 w 1157738"/>
              <a:gd name="connsiteY9" fmla="*/ 746308 h 1237666"/>
              <a:gd name="connsiteX10" fmla="*/ 132442 w 1157738"/>
              <a:gd name="connsiteY10" fmla="*/ 855474 h 1237666"/>
              <a:gd name="connsiteX11" fmla="*/ 76675 w 1157738"/>
              <a:gd name="connsiteY11" fmla="*/ 971231 h 1237666"/>
              <a:gd name="connsiteX12" fmla="*/ 32133 w 1157738"/>
              <a:gd name="connsiteY12" fmla="*/ 1092872 h 1237666"/>
              <a:gd name="connsiteX13" fmla="*/ -500 w 1157738"/>
              <a:gd name="connsiteY13" fmla="*/ 1219798 h 1237666"/>
              <a:gd name="connsiteX14" fmla="*/ 86174 w 1157738"/>
              <a:gd name="connsiteY14" fmla="*/ 1237491 h 1237666"/>
              <a:gd name="connsiteX15" fmla="*/ 116606 w 1157738"/>
              <a:gd name="connsiteY15" fmla="*/ 1119168 h 1237666"/>
              <a:gd name="connsiteX16" fmla="*/ 158152 w 1157738"/>
              <a:gd name="connsiteY16" fmla="*/ 1005678 h 1237666"/>
              <a:gd name="connsiteX17" fmla="*/ 210125 w 1157738"/>
              <a:gd name="connsiteY17" fmla="*/ 897684 h 1237666"/>
              <a:gd name="connsiteX18" fmla="*/ 272051 w 1157738"/>
              <a:gd name="connsiteY18" fmla="*/ 795815 h 1237666"/>
              <a:gd name="connsiteX19" fmla="*/ 343189 w 1157738"/>
              <a:gd name="connsiteY19" fmla="*/ 700715 h 1237666"/>
              <a:gd name="connsiteX20" fmla="*/ 422941 w 1157738"/>
              <a:gd name="connsiteY20" fmla="*/ 612957 h 1237666"/>
              <a:gd name="connsiteX21" fmla="*/ 510709 w 1157738"/>
              <a:gd name="connsiteY21" fmla="*/ 533194 h 1237666"/>
              <a:gd name="connsiteX22" fmla="*/ 605810 w 1157738"/>
              <a:gd name="connsiteY22" fmla="*/ 462057 h 1237666"/>
              <a:gd name="connsiteX23" fmla="*/ 707678 w 1157738"/>
              <a:gd name="connsiteY23" fmla="*/ 400131 h 1237666"/>
              <a:gd name="connsiteX24" fmla="*/ 815672 w 1157738"/>
              <a:gd name="connsiteY24" fmla="*/ 348157 h 1237666"/>
              <a:gd name="connsiteX25" fmla="*/ 929152 w 1157738"/>
              <a:gd name="connsiteY25" fmla="*/ 306612 h 1237666"/>
              <a:gd name="connsiteX26" fmla="*/ 1010983 w 1157738"/>
              <a:gd name="connsiteY26" fmla="*/ 284307 h 1237666"/>
              <a:gd name="connsiteX27" fmla="*/ 865954 w 1157738"/>
              <a:gd name="connsiteY27" fmla="*/ 518741 h 1237666"/>
              <a:gd name="connsiteX28" fmla="*/ 941150 w 1157738"/>
              <a:gd name="connsiteY28" fmla="*/ 565274 h 1237666"/>
              <a:gd name="connsiteX29" fmla="*/ 1157238 w 1157738"/>
              <a:gd name="connsiteY29" fmla="*/ 215912 h 1237666"/>
              <a:gd name="connsiteX30" fmla="*/ 807877 w 1157738"/>
              <a:gd name="connsiteY30" fmla="*/ -176 h 123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7738" h="1237666">
                <a:moveTo>
                  <a:pt x="761421" y="75053"/>
                </a:moveTo>
                <a:lnTo>
                  <a:pt x="969016" y="203461"/>
                </a:lnTo>
                <a:cubicBezTo>
                  <a:pt x="946789" y="209123"/>
                  <a:pt x="924695" y="215326"/>
                  <a:pt x="902911" y="222094"/>
                </a:cubicBezTo>
                <a:cubicBezTo>
                  <a:pt x="861807" y="234888"/>
                  <a:pt x="820858" y="249872"/>
                  <a:pt x="781271" y="266636"/>
                </a:cubicBezTo>
                <a:cubicBezTo>
                  <a:pt x="742025" y="283224"/>
                  <a:pt x="703067" y="302023"/>
                  <a:pt x="665502" y="322392"/>
                </a:cubicBezTo>
                <a:cubicBezTo>
                  <a:pt x="628225" y="342650"/>
                  <a:pt x="591501" y="364955"/>
                  <a:pt x="556336" y="388741"/>
                </a:cubicBezTo>
                <a:cubicBezTo>
                  <a:pt x="521171" y="412527"/>
                  <a:pt x="487045" y="438027"/>
                  <a:pt x="454423" y="464954"/>
                </a:cubicBezTo>
                <a:cubicBezTo>
                  <a:pt x="421801" y="491881"/>
                  <a:pt x="390286" y="520522"/>
                  <a:pt x="360429" y="550390"/>
                </a:cubicBezTo>
                <a:cubicBezTo>
                  <a:pt x="330571" y="580258"/>
                  <a:pt x="301820" y="611873"/>
                  <a:pt x="275004" y="644384"/>
                </a:cubicBezTo>
                <a:cubicBezTo>
                  <a:pt x="248188" y="676895"/>
                  <a:pt x="222433" y="711298"/>
                  <a:pt x="198791" y="746308"/>
                </a:cubicBezTo>
                <a:cubicBezTo>
                  <a:pt x="174982" y="781550"/>
                  <a:pt x="152667" y="818275"/>
                  <a:pt x="132442" y="855474"/>
                </a:cubicBezTo>
                <a:cubicBezTo>
                  <a:pt x="112039" y="893072"/>
                  <a:pt x="93284" y="931964"/>
                  <a:pt x="76675" y="971231"/>
                </a:cubicBezTo>
                <a:cubicBezTo>
                  <a:pt x="59911" y="1010864"/>
                  <a:pt x="44927" y="1051802"/>
                  <a:pt x="32133" y="1092872"/>
                </a:cubicBezTo>
                <a:cubicBezTo>
                  <a:pt x="19194" y="1134473"/>
                  <a:pt x="8225" y="1177169"/>
                  <a:pt x="-500" y="1219798"/>
                </a:cubicBezTo>
                <a:lnTo>
                  <a:pt x="86174" y="1237491"/>
                </a:lnTo>
                <a:cubicBezTo>
                  <a:pt x="94301" y="1197682"/>
                  <a:pt x="104542" y="1157872"/>
                  <a:pt x="116606" y="1119168"/>
                </a:cubicBezTo>
                <a:cubicBezTo>
                  <a:pt x="128538" y="1080841"/>
                  <a:pt x="142516" y="1042645"/>
                  <a:pt x="158152" y="1005678"/>
                </a:cubicBezTo>
                <a:cubicBezTo>
                  <a:pt x="173633" y="969053"/>
                  <a:pt x="191138" y="932694"/>
                  <a:pt x="210125" y="897684"/>
                </a:cubicBezTo>
                <a:cubicBezTo>
                  <a:pt x="228924" y="862983"/>
                  <a:pt x="249802" y="828714"/>
                  <a:pt x="272051" y="795815"/>
                </a:cubicBezTo>
                <a:cubicBezTo>
                  <a:pt x="294168" y="763149"/>
                  <a:pt x="318053" y="731136"/>
                  <a:pt x="343189" y="700715"/>
                </a:cubicBezTo>
                <a:cubicBezTo>
                  <a:pt x="368324" y="670294"/>
                  <a:pt x="395074" y="640835"/>
                  <a:pt x="422941" y="612957"/>
                </a:cubicBezTo>
                <a:cubicBezTo>
                  <a:pt x="450807" y="585079"/>
                  <a:pt x="480354" y="558241"/>
                  <a:pt x="510709" y="533194"/>
                </a:cubicBezTo>
                <a:cubicBezTo>
                  <a:pt x="541064" y="508147"/>
                  <a:pt x="573166" y="484129"/>
                  <a:pt x="605810" y="462057"/>
                </a:cubicBezTo>
                <a:cubicBezTo>
                  <a:pt x="638454" y="439985"/>
                  <a:pt x="672900" y="419051"/>
                  <a:pt x="707678" y="400131"/>
                </a:cubicBezTo>
                <a:cubicBezTo>
                  <a:pt x="742721" y="381089"/>
                  <a:pt x="779059" y="363639"/>
                  <a:pt x="815672" y="348157"/>
                </a:cubicBezTo>
                <a:cubicBezTo>
                  <a:pt x="852629" y="332521"/>
                  <a:pt x="890813" y="318544"/>
                  <a:pt x="929152" y="306612"/>
                </a:cubicBezTo>
                <a:cubicBezTo>
                  <a:pt x="956056" y="298241"/>
                  <a:pt x="983459" y="290821"/>
                  <a:pt x="1010983" y="284307"/>
                </a:cubicBezTo>
                <a:lnTo>
                  <a:pt x="865954" y="518741"/>
                </a:lnTo>
                <a:lnTo>
                  <a:pt x="941150" y="565274"/>
                </a:lnTo>
                <a:lnTo>
                  <a:pt x="1157238" y="215912"/>
                </a:lnTo>
                <a:lnTo>
                  <a:pt x="807877" y="-176"/>
                </a:ln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38251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up)">
                                      <p:cBhvr>
                                        <p:cTn id="23" dur="500"/>
                                        <p:tgtEl>
                                          <p:spTgt spid="60"/>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par>
                          <p:cTn id="34" fill="hold">
                            <p:stCondLst>
                              <p:cond delay="2000"/>
                            </p:stCondLst>
                            <p:childTnLst>
                              <p:par>
                                <p:cTn id="35" presetID="22" presetClass="entr" presetSubtype="2"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right)">
                                      <p:cBhvr>
                                        <p:cTn id="37" dur="500"/>
                                        <p:tgtEl>
                                          <p:spTgt spid="61"/>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3000"/>
                            </p:stCondLst>
                            <p:childTnLst>
                              <p:par>
                                <p:cTn id="49" presetID="22" presetClass="entr" presetSubtype="4"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left)">
                                      <p:cBhvr>
                                        <p:cTn id="65" dur="500"/>
                                        <p:tgtEl>
                                          <p:spTgt spid="62"/>
                                        </p:tgtEl>
                                      </p:cBhvr>
                                    </p:animEffect>
                                  </p:childTnLst>
                                </p:cTn>
                              </p:par>
                            </p:childTnLst>
                          </p:cTn>
                        </p:par>
                        <p:par>
                          <p:cTn id="66" fill="hold">
                            <p:stCondLst>
                              <p:cond delay="4500"/>
                            </p:stCondLst>
                            <p:childTnLst>
                              <p:par>
                                <p:cTn id="67" presetID="6" presetClass="emph" presetSubtype="0" decel="100000" autoRev="1" fill="hold" nodeType="afterEffect">
                                  <p:stCondLst>
                                    <p:cond delay="0"/>
                                  </p:stCondLst>
                                  <p:childTnLst>
                                    <p:animScale>
                                      <p:cBhvr>
                                        <p:cTn id="68" dur="500" fill="hold"/>
                                        <p:tgtEl>
                                          <p:spTgt spid="5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9" grpId="0" animBg="1"/>
      <p:bldP spid="10" grpId="0"/>
      <p:bldP spid="11" grpId="0" animBg="1"/>
      <p:bldP spid="8" grpId="0"/>
      <p:bldP spid="12" grpId="0" animBg="1"/>
      <p:bldP spid="14" grpId="0"/>
      <p:bldP spid="59" grpId="0" animBg="1"/>
      <p:bldP spid="60" grpId="0" animBg="1"/>
      <p:bldP spid="61" grpId="0" animBg="1"/>
      <p:bldP spid="6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86203" y="365042"/>
            <a:ext cx="11336039" cy="744014"/>
          </a:xfrm>
        </p:spPr>
        <p:txBody>
          <a:bodyPr>
            <a:normAutofit/>
          </a:bodyPr>
          <a:lstStyle/>
          <a:p>
            <a:r>
              <a:rPr lang="en-US">
                <a:solidFill>
                  <a:schemeClr val="bg1"/>
                </a:solidFill>
                <a:latin typeface="Segoe UI Semibold" panose="020B0702040204020203" pitchFamily="34" charset="0"/>
                <a:cs typeface="Segoe UI Semibold" panose="020B0702040204020203" pitchFamily="34" charset="0"/>
              </a:rPr>
              <a:t>Best practices to drive workload quality</a:t>
            </a:r>
          </a:p>
        </p:txBody>
      </p:sp>
      <p:graphicFrame>
        <p:nvGraphicFramePr>
          <p:cNvPr id="2" name="Table 3">
            <a:extLst>
              <a:ext uri="{FF2B5EF4-FFF2-40B4-BE49-F238E27FC236}">
                <a16:creationId xmlns:a16="http://schemas.microsoft.com/office/drawing/2014/main" id="{AEF783CE-2F84-4F11-8C6C-EB897912E490}"/>
              </a:ext>
            </a:extLst>
          </p:cNvPr>
          <p:cNvGraphicFramePr>
            <a:graphicFrameLocks noGrp="1"/>
          </p:cNvGraphicFramePr>
          <p:nvPr/>
        </p:nvGraphicFramePr>
        <p:xfrm>
          <a:off x="552038" y="1672848"/>
          <a:ext cx="11018520" cy="701040"/>
        </p:xfrm>
        <a:graphic>
          <a:graphicData uri="http://schemas.openxmlformats.org/drawingml/2006/table">
            <a:tbl>
              <a:tblPr firstRow="1">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sz="2000" b="1" kern="1200">
                          <a:solidFill>
                            <a:srgbClr val="50E6FF"/>
                          </a:solidFill>
                          <a:latin typeface="+mn-lt"/>
                          <a:ea typeface="+mn-ea"/>
                          <a:cs typeface="+mn-cs"/>
                        </a:rPr>
                        <a:t>Cost</a:t>
                      </a:r>
                    </a:p>
                    <a:p>
                      <a:pPr algn="ctr"/>
                      <a:r>
                        <a:rPr lang="en-US" sz="2000" b="1" kern="1200">
                          <a:solidFill>
                            <a:srgbClr val="50E6FF"/>
                          </a:solidFill>
                          <a:latin typeface="+mn-lt"/>
                          <a:ea typeface="+mn-ea"/>
                          <a:cs typeface="+mn-cs"/>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2000" b="1" kern="1200">
                          <a:solidFill>
                            <a:srgbClr val="50E6FF"/>
                          </a:solidFill>
                          <a:latin typeface="+mn-lt"/>
                          <a:ea typeface="+mn-ea"/>
                          <a:cs typeface="+mn-cs"/>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2000" b="1" kern="1200">
                          <a:solidFill>
                            <a:srgbClr val="50E6FF"/>
                          </a:solidFill>
                          <a:latin typeface="+mn-lt"/>
                          <a:ea typeface="+mn-ea"/>
                          <a:cs typeface="+mn-cs"/>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kern="1200">
                          <a:solidFill>
                            <a:srgbClr val="50E6FF"/>
                          </a:solidFill>
                          <a:latin typeface="+mn-lt"/>
                          <a:ea typeface="+mn-ea"/>
                          <a:cs typeface="+mn-cs"/>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kern="1200">
                          <a:solidFill>
                            <a:srgbClr val="50E6FF"/>
                          </a:solidFill>
                          <a:latin typeface="+mn-lt"/>
                          <a:ea typeface="+mn-ea"/>
                          <a:cs typeface="+mn-cs"/>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aphicFrame>
        <p:nvGraphicFramePr>
          <p:cNvPr id="21" name="Table 3">
            <a:extLst>
              <a:ext uri="{FF2B5EF4-FFF2-40B4-BE49-F238E27FC236}">
                <a16:creationId xmlns:a16="http://schemas.microsoft.com/office/drawing/2014/main" id="{E228D422-ECA7-413E-AA63-4588C19E2215}"/>
              </a:ext>
            </a:extLst>
          </p:cNvPr>
          <p:cNvGraphicFramePr>
            <a:graphicFrameLocks noGrp="1"/>
          </p:cNvGraphicFramePr>
          <p:nvPr/>
        </p:nvGraphicFramePr>
        <p:xfrm>
          <a:off x="706089" y="3700512"/>
          <a:ext cx="11018520" cy="2773680"/>
        </p:xfrm>
        <a:graphic>
          <a:graphicData uri="http://schemas.openxmlformats.org/drawingml/2006/table">
            <a:tbl>
              <a:tblPr firstRow="1">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and forecast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Cost controls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Azure Hybrid Benefit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Reserve Instances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Shutdown</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Resize</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Move to PAAS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bg1"/>
                          </a:solidFill>
                          <a:latin typeface="Segoe UI" panose="020B0502040204020203" pitchFamily="34" charset="0"/>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bg1"/>
                          </a:solidFill>
                          <a:latin typeface="Segoe UI" panose="020B0502040204020203" pitchFamily="34" charset="0"/>
                          <a:cs typeface="Segoe UI" panose="020B0502040204020203" pitchFamily="34" charset="0"/>
                        </a:rPr>
                        <a:t>Deployment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Processes and cadence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Design for scaling</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Define requirements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Test with simulations and forced failovers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Deploy consistently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health</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Respond to failure and disaster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Identity and access management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Infra protection</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App security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Data encryption and sovereignty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Security operations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4" name="Oval 3">
            <a:extLst>
              <a:ext uri="{FF2B5EF4-FFF2-40B4-BE49-F238E27FC236}">
                <a16:creationId xmlns:a16="http://schemas.microsoft.com/office/drawing/2014/main" id="{107696BF-D659-4AA8-BF73-F348F83A5022}"/>
              </a:ext>
              <a:ext uri="{C183D7F6-B498-43B3-948B-1728B52AA6E4}">
                <adec:decorative xmlns:adec="http://schemas.microsoft.com/office/drawing/2017/decorative" val="1"/>
              </a:ext>
            </a:extLst>
          </p:cNvPr>
          <p:cNvSpPr/>
          <p:nvPr/>
        </p:nvSpPr>
        <p:spPr bwMode="auto">
          <a:xfrm>
            <a:off x="1061174" y="2361584"/>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BF68948D-6B67-478F-8C6F-7B118678DDDB}"/>
              </a:ext>
              <a:ext uri="{C183D7F6-B498-43B3-948B-1728B52AA6E4}">
                <adec:decorative xmlns:adec="http://schemas.microsoft.com/office/drawing/2017/decorative" val="1"/>
              </a:ext>
            </a:extLst>
          </p:cNvPr>
          <p:cNvSpPr/>
          <p:nvPr/>
        </p:nvSpPr>
        <p:spPr bwMode="auto">
          <a:xfrm>
            <a:off x="3275120" y="2366993"/>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FDC706F9-6F44-4BEE-B4D2-B4FEBAD5B75F}"/>
              </a:ext>
              <a:ext uri="{C183D7F6-B498-43B3-948B-1728B52AA6E4}">
                <adec:decorative xmlns:adec="http://schemas.microsoft.com/office/drawing/2017/decorative" val="1"/>
              </a:ext>
            </a:extLst>
          </p:cNvPr>
          <p:cNvSpPr/>
          <p:nvPr/>
        </p:nvSpPr>
        <p:spPr bwMode="auto">
          <a:xfrm>
            <a:off x="5489066"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372F5C69-C98D-441A-89F6-ECCE57A05507}"/>
              </a:ext>
              <a:ext uri="{C183D7F6-B498-43B3-948B-1728B52AA6E4}">
                <adec:decorative xmlns:adec="http://schemas.microsoft.com/office/drawing/2017/decorative" val="1"/>
              </a:ext>
            </a:extLst>
          </p:cNvPr>
          <p:cNvSpPr/>
          <p:nvPr/>
        </p:nvSpPr>
        <p:spPr bwMode="auto">
          <a:xfrm>
            <a:off x="7703012"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613C9744-E67F-4F3D-8C34-6A47A3AE41B7}"/>
              </a:ext>
              <a:ext uri="{C183D7F6-B498-43B3-948B-1728B52AA6E4}">
                <adec:decorative xmlns:adec="http://schemas.microsoft.com/office/drawing/2017/decorative" val="1"/>
              </a:ext>
            </a:extLst>
          </p:cNvPr>
          <p:cNvSpPr/>
          <p:nvPr/>
        </p:nvSpPr>
        <p:spPr bwMode="auto">
          <a:xfrm>
            <a:off x="9916958"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A6832A6F-4930-409A-88DE-57F8E9AF47D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1394" y="2727344"/>
            <a:ext cx="479720" cy="548640"/>
          </a:xfrm>
          <a:prstGeom prst="rect">
            <a:avLst/>
          </a:prstGeom>
        </p:spPr>
      </p:pic>
      <p:pic>
        <p:nvPicPr>
          <p:cNvPr id="12" name="Picture 11">
            <a:extLst>
              <a:ext uri="{FF2B5EF4-FFF2-40B4-BE49-F238E27FC236}">
                <a16:creationId xmlns:a16="http://schemas.microsoft.com/office/drawing/2014/main" id="{C2A243E4-A536-41C6-B610-ECB56DC652E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595160" y="2687033"/>
            <a:ext cx="640080" cy="640080"/>
          </a:xfrm>
          <a:prstGeom prst="rect">
            <a:avLst/>
          </a:prstGeom>
        </p:spPr>
      </p:pic>
      <p:pic>
        <p:nvPicPr>
          <p:cNvPr id="13" name="Picture 12">
            <a:extLst>
              <a:ext uri="{FF2B5EF4-FFF2-40B4-BE49-F238E27FC236}">
                <a16:creationId xmlns:a16="http://schemas.microsoft.com/office/drawing/2014/main" id="{7C70D69F-7206-4075-9624-688B6D2858B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313125" y="2601102"/>
            <a:ext cx="487826" cy="822960"/>
          </a:xfrm>
          <a:prstGeom prst="rect">
            <a:avLst/>
          </a:prstGeom>
        </p:spPr>
      </p:pic>
      <p:pic>
        <p:nvPicPr>
          <p:cNvPr id="15" name="Picture 14">
            <a:extLst>
              <a:ext uri="{FF2B5EF4-FFF2-40B4-BE49-F238E27FC236}">
                <a16:creationId xmlns:a16="http://schemas.microsoft.com/office/drawing/2014/main" id="{9D975E5D-3DC1-48A8-ABB4-CFC6904CC1B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799199" y="2738262"/>
            <a:ext cx="659895" cy="548640"/>
          </a:xfrm>
          <a:prstGeom prst="rect">
            <a:avLst/>
          </a:prstGeom>
        </p:spPr>
      </p:pic>
      <p:pic>
        <p:nvPicPr>
          <p:cNvPr id="19" name="Picture 18">
            <a:extLst>
              <a:ext uri="{FF2B5EF4-FFF2-40B4-BE49-F238E27FC236}">
                <a16:creationId xmlns:a16="http://schemas.microsoft.com/office/drawing/2014/main" id="{2A9A5CF4-4C1C-46AA-8A4A-E5800111319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43133" y="2692542"/>
            <a:ext cx="399918" cy="640080"/>
          </a:xfrm>
          <a:prstGeom prst="rect">
            <a:avLst/>
          </a:prstGeom>
        </p:spPr>
      </p:pic>
    </p:spTree>
    <p:extLst>
      <p:ext uri="{BB962C8B-B14F-4D97-AF65-F5344CB8AC3E}">
        <p14:creationId xmlns:p14="http://schemas.microsoft.com/office/powerpoint/2010/main" val="63914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sz="3600">
                <a:latin typeface="Segoe UI Semibold" panose="020B0702040204020203" pitchFamily="34" charset="0"/>
                <a:cs typeface="Segoe UI Semibold" panose="020B0702040204020203" pitchFamily="34" charset="0"/>
              </a:rPr>
              <a:t>It’s all about the trade-offs</a:t>
            </a:r>
            <a:br>
              <a:rPr lang="en-US" sz="3600">
                <a:latin typeface="Segoe UI Semibold" panose="020B0702040204020203" pitchFamily="34" charset="0"/>
                <a:cs typeface="Segoe UI Semibold" panose="020B0702040204020203" pitchFamily="34" charset="0"/>
              </a:rPr>
            </a:br>
            <a:br>
              <a:rPr lang="en-US" sz="3600">
                <a:latin typeface="Segoe UI Semibold" panose="020B0702040204020203" pitchFamily="34" charset="0"/>
                <a:cs typeface="Segoe UI Semibold" panose="020B0702040204020203" pitchFamily="34" charset="0"/>
              </a:rPr>
            </a:br>
            <a:r>
              <a:rPr lang="en-US" sz="2400">
                <a:latin typeface="Segoe UI Semibold" panose="020B0702040204020203" pitchFamily="34" charset="0"/>
                <a:cs typeface="Segoe UI Semibold" panose="020B0702040204020203" pitchFamily="34" charset="0"/>
              </a:rPr>
              <a:t>Business requirements influence workload architecture decisions </a:t>
            </a:r>
            <a:endParaRPr lang="en-US" sz="3600">
              <a:latin typeface="Segoe UI Semibold" panose="020B0702040204020203" pitchFamily="34" charset="0"/>
              <a:cs typeface="Segoe UI Semibold" panose="020B0702040204020203" pitchFamily="34" charset="0"/>
            </a:endParaRPr>
          </a:p>
        </p:txBody>
      </p:sp>
      <p:grpSp>
        <p:nvGrpSpPr>
          <p:cNvPr id="21" name="Group 20" descr="Diagram showing that for dev/test workloads, cost could be reduced given the low reliability requirements these workloads have">
            <a:extLst>
              <a:ext uri="{FF2B5EF4-FFF2-40B4-BE49-F238E27FC236}">
                <a16:creationId xmlns:a16="http://schemas.microsoft.com/office/drawing/2014/main" id="{7C7F403C-ABE3-45EE-BFEE-7E7B320FAD2F}"/>
              </a:ext>
            </a:extLst>
          </p:cNvPr>
          <p:cNvGrpSpPr/>
          <p:nvPr/>
        </p:nvGrpSpPr>
        <p:grpSpPr>
          <a:xfrm>
            <a:off x="5950907" y="429987"/>
            <a:ext cx="5212080" cy="1828800"/>
            <a:chOff x="5950907" y="429987"/>
            <a:chExt cx="5212080" cy="1828800"/>
          </a:xfrm>
        </p:grpSpPr>
        <p:grpSp>
          <p:nvGrpSpPr>
            <p:cNvPr id="20" name="Group 19">
              <a:extLst>
                <a:ext uri="{FF2B5EF4-FFF2-40B4-BE49-F238E27FC236}">
                  <a16:creationId xmlns:a16="http://schemas.microsoft.com/office/drawing/2014/main" id="{CCB411E1-346C-4EF3-B075-5ACE545BB010}"/>
                </a:ext>
              </a:extLst>
            </p:cNvPr>
            <p:cNvGrpSpPr/>
            <p:nvPr/>
          </p:nvGrpSpPr>
          <p:grpSpPr>
            <a:xfrm>
              <a:off x="5950907" y="429987"/>
              <a:ext cx="5212080" cy="1828800"/>
              <a:chOff x="5950907" y="429987"/>
              <a:chExt cx="5212080" cy="1828800"/>
            </a:xfrm>
          </p:grpSpPr>
          <p:grpSp>
            <p:nvGrpSpPr>
              <p:cNvPr id="24" name="Group 23" descr="Diagram showing that for dev/test workloads the cost could be reduced, as a consequence of the typical low reliability requirements">
                <a:extLst>
                  <a:ext uri="{FF2B5EF4-FFF2-40B4-BE49-F238E27FC236}">
                    <a16:creationId xmlns:a16="http://schemas.microsoft.com/office/drawing/2014/main" id="{364C4588-A4BB-479E-A3DC-A43E87A442AA}"/>
                  </a:ext>
                </a:extLst>
              </p:cNvPr>
              <p:cNvGrpSpPr/>
              <p:nvPr/>
            </p:nvGrpSpPr>
            <p:grpSpPr>
              <a:xfrm>
                <a:off x="5950907" y="429987"/>
                <a:ext cx="5212080" cy="1828800"/>
                <a:chOff x="5950907" y="429987"/>
                <a:chExt cx="5212080" cy="1828800"/>
              </a:xfrm>
            </p:grpSpPr>
            <p:sp>
              <p:nvSpPr>
                <p:cNvPr id="4" name="TextBox 3">
                  <a:extLst>
                    <a:ext uri="{FF2B5EF4-FFF2-40B4-BE49-F238E27FC236}">
                      <a16:creationId xmlns:a16="http://schemas.microsoft.com/office/drawing/2014/main" id="{91260D03-428D-4EE1-9E72-E928BEEA67A1}"/>
                    </a:ext>
                  </a:extLst>
                </p:cNvPr>
                <p:cNvSpPr txBox="1"/>
                <p:nvPr/>
              </p:nvSpPr>
              <p:spPr>
                <a:xfrm>
                  <a:off x="5980385" y="566960"/>
                  <a:ext cx="2470956"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Dev/Test Workloads</a:t>
                  </a:r>
                </a:p>
              </p:txBody>
            </p:sp>
            <p:pic>
              <p:nvPicPr>
                <p:cNvPr id="30" name="Graphic 29" descr="Arrow: Counter-clockwise curve">
                  <a:extLst>
                    <a:ext uri="{FF2B5EF4-FFF2-40B4-BE49-F238E27FC236}">
                      <a16:creationId xmlns:a16="http://schemas.microsoft.com/office/drawing/2014/main" id="{626AE0A1-B667-4CFC-8589-74130AAD00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6216488" y="1252203"/>
                  <a:ext cx="914400" cy="914400"/>
                </a:xfrm>
                <a:prstGeom prst="rect">
                  <a:avLst/>
                </a:prstGeom>
              </p:spPr>
            </p:pic>
            <p:pic>
              <p:nvPicPr>
                <p:cNvPr id="41" name="Graphic 40" descr="Arrow: Counter-clockwise curve">
                  <a:extLst>
                    <a:ext uri="{FF2B5EF4-FFF2-40B4-BE49-F238E27FC236}">
                      <a16:creationId xmlns:a16="http://schemas.microsoft.com/office/drawing/2014/main" id="{33F77270-EB5E-4544-8893-ACE17829E3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9046417" y="1224517"/>
                  <a:ext cx="914400" cy="914400"/>
                </a:xfrm>
                <a:prstGeom prst="rect">
                  <a:avLst/>
                </a:prstGeom>
              </p:spPr>
            </p:pic>
            <p:pic>
              <p:nvPicPr>
                <p:cNvPr id="3" name="Graphic 2" descr="Miscellaneous">
                  <a:extLst>
                    <a:ext uri="{FF2B5EF4-FFF2-40B4-BE49-F238E27FC236}">
                      <a16:creationId xmlns:a16="http://schemas.microsoft.com/office/drawing/2014/main" id="{7880D782-A809-4F4E-A802-B09B0BC89C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2017" y="891708"/>
                  <a:ext cx="914400" cy="914400"/>
                </a:xfrm>
                <a:prstGeom prst="rect">
                  <a:avLst/>
                </a:prstGeom>
              </p:spPr>
            </p:pic>
            <p:sp>
              <p:nvSpPr>
                <p:cNvPr id="5" name="Rectangle: Rounded Corners 4">
                  <a:extLst>
                    <a:ext uri="{FF2B5EF4-FFF2-40B4-BE49-F238E27FC236}">
                      <a16:creationId xmlns:a16="http://schemas.microsoft.com/office/drawing/2014/main" id="{5B3B4035-8B75-468D-86E0-69FAD58ED7C6}"/>
                    </a:ext>
                  </a:extLst>
                </p:cNvPr>
                <p:cNvSpPr/>
                <p:nvPr/>
              </p:nvSpPr>
              <p:spPr>
                <a:xfrm>
                  <a:off x="5950907" y="429987"/>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28C07A4-880D-4F2A-A644-45F355144B04}"/>
                  </a:ext>
                </a:extLst>
              </p:cNvPr>
              <p:cNvGrpSpPr/>
              <p:nvPr/>
            </p:nvGrpSpPr>
            <p:grpSpPr>
              <a:xfrm>
                <a:off x="9620786" y="826020"/>
                <a:ext cx="872835" cy="914400"/>
                <a:chOff x="7848417" y="4163787"/>
                <a:chExt cx="872835" cy="914400"/>
              </a:xfrm>
            </p:grpSpPr>
            <p:sp>
              <p:nvSpPr>
                <p:cNvPr id="65" name="Graphic 4" descr="Badge Tick with solid fill">
                  <a:extLst>
                    <a:ext uri="{FF2B5EF4-FFF2-40B4-BE49-F238E27FC236}">
                      <a16:creationId xmlns:a16="http://schemas.microsoft.com/office/drawing/2014/main" id="{8881BCA1-6E10-4A8A-8580-ABD2EC651EA4}"/>
                    </a:ext>
                  </a:extLst>
                </p:cNvPr>
                <p:cNvSpPr/>
                <p:nvPr/>
              </p:nvSpPr>
              <p:spPr>
                <a:xfrm>
                  <a:off x="8003536" y="4337055"/>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Graphic 4" descr="Badge Tick with solid fill">
                  <a:extLst>
                    <a:ext uri="{FF2B5EF4-FFF2-40B4-BE49-F238E27FC236}">
                      <a16:creationId xmlns:a16="http://schemas.microsoft.com/office/drawing/2014/main" id="{2671B2FA-709F-48C4-823A-90F8347F0DEC}"/>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ysClr val="window" lastClr="FFFFFF"/>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pic>
          <p:nvPicPr>
            <p:cNvPr id="2" name="Picture 1">
              <a:extLst>
                <a:ext uri="{FF2B5EF4-FFF2-40B4-BE49-F238E27FC236}">
                  <a16:creationId xmlns:a16="http://schemas.microsoft.com/office/drawing/2014/main" id="{4A7EE919-DB81-4A9F-B5E7-2F036021EF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0857" y="928671"/>
              <a:ext cx="822960" cy="822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descr="Diagram showing that for mission-critical workloads, cost could be increased given the high performance requirements these workloads have">
            <a:extLst>
              <a:ext uri="{FF2B5EF4-FFF2-40B4-BE49-F238E27FC236}">
                <a16:creationId xmlns:a16="http://schemas.microsoft.com/office/drawing/2014/main" id="{DF12B459-DF48-4435-80F0-0AC236F52111}"/>
              </a:ext>
            </a:extLst>
          </p:cNvPr>
          <p:cNvGrpSpPr/>
          <p:nvPr/>
        </p:nvGrpSpPr>
        <p:grpSpPr>
          <a:xfrm>
            <a:off x="5950907" y="2522125"/>
            <a:ext cx="5212080" cy="1828800"/>
            <a:chOff x="5950907" y="2522125"/>
            <a:chExt cx="5212080" cy="1828800"/>
          </a:xfrm>
        </p:grpSpPr>
        <p:pic>
          <p:nvPicPr>
            <p:cNvPr id="6" name="Picture 5">
              <a:extLst>
                <a:ext uri="{FF2B5EF4-FFF2-40B4-BE49-F238E27FC236}">
                  <a16:creationId xmlns:a16="http://schemas.microsoft.com/office/drawing/2014/main" id="{817B5873-5E53-4293-AB9A-8AA9C5D9C9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5232" y="3023474"/>
              <a:ext cx="822960" cy="82296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descr="Diagram showing that for mission critical workloads, where high-performance is required, the cost could be impacted (i.e. increased) to deliver on such performance requirements">
              <a:extLst>
                <a:ext uri="{FF2B5EF4-FFF2-40B4-BE49-F238E27FC236}">
                  <a16:creationId xmlns:a16="http://schemas.microsoft.com/office/drawing/2014/main" id="{CC3FB603-1036-4D15-BEA4-291E414F96AE}"/>
                </a:ext>
              </a:extLst>
            </p:cNvPr>
            <p:cNvGrpSpPr/>
            <p:nvPr/>
          </p:nvGrpSpPr>
          <p:grpSpPr>
            <a:xfrm>
              <a:off x="5950907" y="2522125"/>
              <a:ext cx="5212080" cy="1828800"/>
              <a:chOff x="5950907" y="2522125"/>
              <a:chExt cx="5212080" cy="1828800"/>
            </a:xfrm>
          </p:grpSpPr>
          <p:grpSp>
            <p:nvGrpSpPr>
              <p:cNvPr id="13" name="Group 12">
                <a:extLst>
                  <a:ext uri="{FF2B5EF4-FFF2-40B4-BE49-F238E27FC236}">
                    <a16:creationId xmlns:a16="http://schemas.microsoft.com/office/drawing/2014/main" id="{41B393BD-2285-4CCB-A935-E581F49A33F1}"/>
                  </a:ext>
                </a:extLst>
              </p:cNvPr>
              <p:cNvGrpSpPr/>
              <p:nvPr/>
            </p:nvGrpSpPr>
            <p:grpSpPr>
              <a:xfrm>
                <a:off x="5950907" y="2522125"/>
                <a:ext cx="5212080" cy="1828800"/>
                <a:chOff x="5950907" y="2522125"/>
                <a:chExt cx="5212080" cy="1828800"/>
              </a:xfrm>
            </p:grpSpPr>
            <p:sp>
              <p:nvSpPr>
                <p:cNvPr id="76" name="TextBox 75">
                  <a:extLst>
                    <a:ext uri="{FF2B5EF4-FFF2-40B4-BE49-F238E27FC236}">
                      <a16:creationId xmlns:a16="http://schemas.microsoft.com/office/drawing/2014/main" id="{B45CACAB-E87B-4B94-8A53-EBEBFFE4E294}"/>
                    </a:ext>
                  </a:extLst>
                </p:cNvPr>
                <p:cNvSpPr txBox="1"/>
                <p:nvPr/>
              </p:nvSpPr>
              <p:spPr>
                <a:xfrm>
                  <a:off x="5980384" y="2644395"/>
                  <a:ext cx="3644639"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Mission-Critical Workloads</a:t>
                  </a:r>
                </a:p>
              </p:txBody>
            </p:sp>
            <p:pic>
              <p:nvPicPr>
                <p:cNvPr id="80" name="Graphic 79" descr="Arrow: Counter-clockwise curve">
                  <a:extLst>
                    <a:ext uri="{FF2B5EF4-FFF2-40B4-BE49-F238E27FC236}">
                      <a16:creationId xmlns:a16="http://schemas.microsoft.com/office/drawing/2014/main" id="{B6080A8F-908B-4FF8-93FA-CE2CFF59A3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flipV="1">
                  <a:off x="9850803" y="3415522"/>
                  <a:ext cx="914400" cy="914400"/>
                </a:xfrm>
                <a:prstGeom prst="rect">
                  <a:avLst/>
                </a:prstGeom>
              </p:spPr>
            </p:pic>
            <p:pic>
              <p:nvPicPr>
                <p:cNvPr id="81" name="Graphic 80" descr="Miscellaneous">
                  <a:extLst>
                    <a:ext uri="{FF2B5EF4-FFF2-40B4-BE49-F238E27FC236}">
                      <a16:creationId xmlns:a16="http://schemas.microsoft.com/office/drawing/2014/main" id="{8E63B5A2-C011-4F5B-853A-3D337722D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633" y="3031589"/>
                  <a:ext cx="914400" cy="914400"/>
                </a:xfrm>
                <a:prstGeom prst="rect">
                  <a:avLst/>
                </a:prstGeom>
              </p:spPr>
            </p:pic>
            <p:sp>
              <p:nvSpPr>
                <p:cNvPr id="82" name="Rectangle: Rounded Corners 81">
                  <a:extLst>
                    <a:ext uri="{FF2B5EF4-FFF2-40B4-BE49-F238E27FC236}">
                      <a16:creationId xmlns:a16="http://schemas.microsoft.com/office/drawing/2014/main" id="{96DADA29-FD62-443C-8578-E542D88D5CF0}"/>
                    </a:ext>
                  </a:extLst>
                </p:cNvPr>
                <p:cNvSpPr/>
                <p:nvPr/>
              </p:nvSpPr>
              <p:spPr>
                <a:xfrm>
                  <a:off x="5950907" y="2522125"/>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B8E47A23-050D-4E1A-92A2-3203DE1E0519}"/>
                    </a:ext>
                  </a:extLst>
                </p:cNvPr>
                <p:cNvGrpSpPr/>
                <p:nvPr/>
              </p:nvGrpSpPr>
              <p:grpSpPr>
                <a:xfrm>
                  <a:off x="6401522" y="3123029"/>
                  <a:ext cx="880088" cy="731520"/>
                  <a:chOff x="6421028" y="3138761"/>
                  <a:chExt cx="880088" cy="731520"/>
                </a:xfrm>
              </p:grpSpPr>
              <p:sp>
                <p:nvSpPr>
                  <p:cNvPr id="96" name="AutoShape 33">
                    <a:extLst>
                      <a:ext uri="{FF2B5EF4-FFF2-40B4-BE49-F238E27FC236}">
                        <a16:creationId xmlns:a16="http://schemas.microsoft.com/office/drawing/2014/main" id="{9AE8F1D1-4C96-4A9E-B019-7DA128AE2697}"/>
                      </a:ext>
                    </a:extLst>
                  </p:cNvPr>
                  <p:cNvSpPr>
                    <a:spLocks noChangeAspect="1" noChangeArrowheads="1" noTextEdit="1"/>
                  </p:cNvSpPr>
                  <p:nvPr/>
                </p:nvSpPr>
                <p:spPr bwMode="auto">
                  <a:xfrm>
                    <a:off x="6421028" y="3138761"/>
                    <a:ext cx="880088"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35">
                    <a:extLst>
                      <a:ext uri="{FF2B5EF4-FFF2-40B4-BE49-F238E27FC236}">
                        <a16:creationId xmlns:a16="http://schemas.microsoft.com/office/drawing/2014/main" id="{9E2ABD2D-5D77-4FBA-8B94-9EF32240D5EE}"/>
                      </a:ext>
                    </a:extLst>
                  </p:cNvPr>
                  <p:cNvSpPr>
                    <a:spLocks/>
                  </p:cNvSpPr>
                  <p:nvPr/>
                </p:nvSpPr>
                <p:spPr bwMode="auto">
                  <a:xfrm>
                    <a:off x="7301116" y="35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6" name="Graphic 15" descr="Arrow: Counter-clockwise curve">
                  <a:extLst>
                    <a:ext uri="{FF2B5EF4-FFF2-40B4-BE49-F238E27FC236}">
                      <a16:creationId xmlns:a16="http://schemas.microsoft.com/office/drawing/2014/main" id="{F66AA597-4A9E-48E0-A1E1-6458103CC9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flipV="1">
                  <a:off x="7060856" y="3389010"/>
                  <a:ext cx="914400" cy="914400"/>
                </a:xfrm>
                <a:prstGeom prst="rect">
                  <a:avLst/>
                </a:prstGeom>
              </p:spPr>
            </p:pic>
          </p:grpSp>
          <p:grpSp>
            <p:nvGrpSpPr>
              <p:cNvPr id="8" name="Group 7">
                <a:extLst>
                  <a:ext uri="{FF2B5EF4-FFF2-40B4-BE49-F238E27FC236}">
                    <a16:creationId xmlns:a16="http://schemas.microsoft.com/office/drawing/2014/main" id="{E5979CF5-AC2A-4493-8658-856BCD70E6F7}"/>
                  </a:ext>
                </a:extLst>
              </p:cNvPr>
              <p:cNvGrpSpPr/>
              <p:nvPr/>
            </p:nvGrpSpPr>
            <p:grpSpPr>
              <a:xfrm>
                <a:off x="6466431" y="3092828"/>
                <a:ext cx="926625" cy="914400"/>
                <a:chOff x="6466431" y="3092828"/>
                <a:chExt cx="926625" cy="914400"/>
              </a:xfrm>
            </p:grpSpPr>
            <p:sp>
              <p:nvSpPr>
                <p:cNvPr id="43" name="AutoShape 3">
                  <a:extLst>
                    <a:ext uri="{FF2B5EF4-FFF2-40B4-BE49-F238E27FC236}">
                      <a16:creationId xmlns:a16="http://schemas.microsoft.com/office/drawing/2014/main" id="{5CDF322E-8C0F-43E7-BDD0-FB2D8063A1F2}"/>
                    </a:ext>
                  </a:extLst>
                </p:cNvPr>
                <p:cNvSpPr>
                  <a:spLocks noChangeAspect="1" noChangeArrowheads="1" noTextEdit="1"/>
                </p:cNvSpPr>
                <p:nvPr/>
              </p:nvSpPr>
              <p:spPr bwMode="auto">
                <a:xfrm>
                  <a:off x="6466431" y="30928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ED990D26-419C-43D5-9706-9955806B79E1}"/>
                    </a:ext>
                  </a:extLst>
                </p:cNvPr>
                <p:cNvSpPr>
                  <a:spLocks noEditPoints="1"/>
                </p:cNvSpPr>
                <p:nvPr/>
              </p:nvSpPr>
              <p:spPr bwMode="auto">
                <a:xfrm>
                  <a:off x="6713368" y="3122167"/>
                  <a:ext cx="679688" cy="5990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0F7EB8CC-2F1F-4D1F-9944-68F07D1FAA0B}"/>
                    </a:ext>
                  </a:extLst>
                </p:cNvPr>
                <p:cNvSpPr>
                  <a:spLocks/>
                </p:cNvSpPr>
                <p:nvPr/>
              </p:nvSpPr>
              <p:spPr bwMode="auto">
                <a:xfrm>
                  <a:off x="7121670" y="3092828"/>
                  <a:ext cx="90462" cy="80682"/>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EECCBC54-F9A6-4FA6-8935-5E361787D322}"/>
                    </a:ext>
                  </a:extLst>
                </p:cNvPr>
                <p:cNvSpPr>
                  <a:spLocks/>
                </p:cNvSpPr>
                <p:nvPr/>
              </p:nvSpPr>
              <p:spPr bwMode="auto">
                <a:xfrm>
                  <a:off x="6891847" y="3669829"/>
                  <a:ext cx="90462" cy="80682"/>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6F1C7006-2028-46D0-80C6-25050E626393}"/>
                    </a:ext>
                  </a:extLst>
                </p:cNvPr>
                <p:cNvSpPr>
                  <a:spLocks/>
                </p:cNvSpPr>
                <p:nvPr/>
              </p:nvSpPr>
              <p:spPr bwMode="auto">
                <a:xfrm>
                  <a:off x="7300149" y="3491350"/>
                  <a:ext cx="80682" cy="90462"/>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a:extLst>
                    <a:ext uri="{FF2B5EF4-FFF2-40B4-BE49-F238E27FC236}">
                      <a16:creationId xmlns:a16="http://schemas.microsoft.com/office/drawing/2014/main" id="{643F7210-A75B-4320-BFA3-668C9FAB67CC}"/>
                    </a:ext>
                  </a:extLst>
                </p:cNvPr>
                <p:cNvSpPr>
                  <a:spLocks/>
                </p:cNvSpPr>
                <p:nvPr/>
              </p:nvSpPr>
              <p:spPr bwMode="auto">
                <a:xfrm>
                  <a:off x="6723148" y="3261527"/>
                  <a:ext cx="80682" cy="90462"/>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a16="http://schemas.microsoft.com/office/drawing/2014/main" id="{8E11AD2D-0198-47F7-B090-98088948CD0E}"/>
                    </a:ext>
                  </a:extLst>
                </p:cNvPr>
                <p:cNvSpPr>
                  <a:spLocks/>
                </p:cNvSpPr>
                <p:nvPr/>
              </p:nvSpPr>
              <p:spPr bwMode="auto">
                <a:xfrm>
                  <a:off x="6725592" y="3498685"/>
                  <a:ext cx="83127" cy="90462"/>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005AACDE-B06B-429E-B4F4-7380F7A7DB26}"/>
                    </a:ext>
                  </a:extLst>
                </p:cNvPr>
                <p:cNvSpPr>
                  <a:spLocks/>
                </p:cNvSpPr>
                <p:nvPr/>
              </p:nvSpPr>
              <p:spPr bwMode="auto">
                <a:xfrm>
                  <a:off x="7297704" y="3254193"/>
                  <a:ext cx="80682" cy="90462"/>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0447D98B-DA84-41E6-AB44-1F222C4C1EF2}"/>
                    </a:ext>
                  </a:extLst>
                </p:cNvPr>
                <p:cNvSpPr>
                  <a:spLocks/>
                </p:cNvSpPr>
                <p:nvPr/>
              </p:nvSpPr>
              <p:spPr bwMode="auto">
                <a:xfrm>
                  <a:off x="7129004" y="3667384"/>
                  <a:ext cx="92907" cy="80682"/>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a:extLst>
                    <a:ext uri="{FF2B5EF4-FFF2-40B4-BE49-F238E27FC236}">
                      <a16:creationId xmlns:a16="http://schemas.microsoft.com/office/drawing/2014/main" id="{4BC15C3B-7919-41B2-9AC6-6B53D3ECB301}"/>
                    </a:ext>
                  </a:extLst>
                </p:cNvPr>
                <p:cNvSpPr>
                  <a:spLocks/>
                </p:cNvSpPr>
                <p:nvPr/>
              </p:nvSpPr>
              <p:spPr bwMode="auto">
                <a:xfrm>
                  <a:off x="6884512" y="3095273"/>
                  <a:ext cx="90462" cy="83127"/>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a:extLst>
                    <a:ext uri="{FF2B5EF4-FFF2-40B4-BE49-F238E27FC236}">
                      <a16:creationId xmlns:a16="http://schemas.microsoft.com/office/drawing/2014/main" id="{582BFA6B-27D0-4A47-B082-36BF171EC8E7}"/>
                    </a:ext>
                  </a:extLst>
                </p:cNvPr>
                <p:cNvSpPr>
                  <a:spLocks noEditPoints="1"/>
                </p:cNvSpPr>
                <p:nvPr/>
              </p:nvSpPr>
              <p:spPr bwMode="auto">
                <a:xfrm>
                  <a:off x="6493325" y="3638045"/>
                  <a:ext cx="344734" cy="342289"/>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a:extLst>
                    <a:ext uri="{FF2B5EF4-FFF2-40B4-BE49-F238E27FC236}">
                      <a16:creationId xmlns:a16="http://schemas.microsoft.com/office/drawing/2014/main" id="{A03EBA68-7EB4-44E7-9FFD-151040DEEEF6}"/>
                    </a:ext>
                  </a:extLst>
                </p:cNvPr>
                <p:cNvSpPr>
                  <a:spLocks/>
                </p:cNvSpPr>
                <p:nvPr/>
              </p:nvSpPr>
              <p:spPr bwMode="auto">
                <a:xfrm>
                  <a:off x="6642465" y="3606261"/>
                  <a:ext cx="41564" cy="36674"/>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
                  <a:extLst>
                    <a:ext uri="{FF2B5EF4-FFF2-40B4-BE49-F238E27FC236}">
                      <a16:creationId xmlns:a16="http://schemas.microsoft.com/office/drawing/2014/main" id="{7206EE61-D797-4028-816F-4B4EB5AF4525}"/>
                    </a:ext>
                  </a:extLst>
                </p:cNvPr>
                <p:cNvSpPr>
                  <a:spLocks noChangeArrowheads="1"/>
                </p:cNvSpPr>
                <p:nvPr/>
              </p:nvSpPr>
              <p:spPr bwMode="auto">
                <a:xfrm>
                  <a:off x="6649800" y="3972999"/>
                  <a:ext cx="41564" cy="342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a:extLst>
                    <a:ext uri="{FF2B5EF4-FFF2-40B4-BE49-F238E27FC236}">
                      <a16:creationId xmlns:a16="http://schemas.microsoft.com/office/drawing/2014/main" id="{501C358B-E6B3-4401-BD4F-5B58B447ACF8}"/>
                    </a:ext>
                  </a:extLst>
                </p:cNvPr>
                <p:cNvSpPr>
                  <a:spLocks/>
                </p:cNvSpPr>
                <p:nvPr/>
              </p:nvSpPr>
              <p:spPr bwMode="auto">
                <a:xfrm>
                  <a:off x="6830724" y="3787185"/>
                  <a:ext cx="36674" cy="41564"/>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8">
                  <a:extLst>
                    <a:ext uri="{FF2B5EF4-FFF2-40B4-BE49-F238E27FC236}">
                      <a16:creationId xmlns:a16="http://schemas.microsoft.com/office/drawing/2014/main" id="{9FDF09A8-D353-42B4-8CA8-754F5A22BCD7}"/>
                    </a:ext>
                  </a:extLst>
                </p:cNvPr>
                <p:cNvSpPr>
                  <a:spLocks noChangeArrowheads="1"/>
                </p:cNvSpPr>
                <p:nvPr/>
              </p:nvSpPr>
              <p:spPr bwMode="auto">
                <a:xfrm>
                  <a:off x="6466431" y="3787185"/>
                  <a:ext cx="36674" cy="415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B9AF6E70-1016-4FAD-B459-941C0A93FED4}"/>
                    </a:ext>
                  </a:extLst>
                </p:cNvPr>
                <p:cNvSpPr>
                  <a:spLocks/>
                </p:cNvSpPr>
                <p:nvPr/>
              </p:nvSpPr>
              <p:spPr bwMode="auto">
                <a:xfrm>
                  <a:off x="6510440" y="3909431"/>
                  <a:ext cx="56233" cy="5623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a:extLst>
                    <a:ext uri="{FF2B5EF4-FFF2-40B4-BE49-F238E27FC236}">
                      <a16:creationId xmlns:a16="http://schemas.microsoft.com/office/drawing/2014/main" id="{CAF318D3-D73B-4102-9BCB-FDBCE4C66225}"/>
                    </a:ext>
                  </a:extLst>
                </p:cNvPr>
                <p:cNvSpPr>
                  <a:spLocks/>
                </p:cNvSpPr>
                <p:nvPr/>
              </p:nvSpPr>
              <p:spPr bwMode="auto">
                <a:xfrm>
                  <a:off x="6767156" y="3652715"/>
                  <a:ext cx="56233" cy="53788"/>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a:extLst>
                    <a:ext uri="{FF2B5EF4-FFF2-40B4-BE49-F238E27FC236}">
                      <a16:creationId xmlns:a16="http://schemas.microsoft.com/office/drawing/2014/main" id="{60CDE3BC-602E-4394-A9FF-661EDD89509D}"/>
                    </a:ext>
                  </a:extLst>
                </p:cNvPr>
                <p:cNvSpPr>
                  <a:spLocks/>
                </p:cNvSpPr>
                <p:nvPr/>
              </p:nvSpPr>
              <p:spPr bwMode="auto">
                <a:xfrm>
                  <a:off x="6769601" y="3906986"/>
                  <a:ext cx="56233" cy="53788"/>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DB9DDA01-9ECA-4765-AB47-BFFE3FD822CC}"/>
                    </a:ext>
                  </a:extLst>
                </p:cNvPr>
                <p:cNvSpPr>
                  <a:spLocks/>
                </p:cNvSpPr>
                <p:nvPr/>
              </p:nvSpPr>
              <p:spPr bwMode="auto">
                <a:xfrm>
                  <a:off x="6507995" y="3655160"/>
                  <a:ext cx="53788" cy="53788"/>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C34C56F9-8317-4DCD-9E79-B0E834CEB9CF}"/>
                    </a:ext>
                  </a:extLst>
                </p:cNvPr>
                <p:cNvSpPr>
                  <a:spLocks noEditPoints="1"/>
                </p:cNvSpPr>
                <p:nvPr/>
              </p:nvSpPr>
              <p:spPr bwMode="auto">
                <a:xfrm>
                  <a:off x="6481101" y="3366659"/>
                  <a:ext cx="198039" cy="1955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03A8827C-4072-4F49-B91F-1C5B9DC0DBEC}"/>
                    </a:ext>
                  </a:extLst>
                </p:cNvPr>
                <p:cNvSpPr>
                  <a:spLocks/>
                </p:cNvSpPr>
                <p:nvPr/>
              </p:nvSpPr>
              <p:spPr bwMode="auto">
                <a:xfrm>
                  <a:off x="6566673" y="3349545"/>
                  <a:ext cx="24449" cy="22004"/>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
                  <a:extLst>
                    <a:ext uri="{FF2B5EF4-FFF2-40B4-BE49-F238E27FC236}">
                      <a16:creationId xmlns:a16="http://schemas.microsoft.com/office/drawing/2014/main" id="{3E4CB46A-0A28-479C-8C9D-129E778F28D1}"/>
                    </a:ext>
                  </a:extLst>
                </p:cNvPr>
                <p:cNvSpPr>
                  <a:spLocks/>
                </p:cNvSpPr>
                <p:nvPr/>
              </p:nvSpPr>
              <p:spPr bwMode="auto">
                <a:xfrm>
                  <a:off x="6571563" y="3557363"/>
                  <a:ext cx="24449" cy="22004"/>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6">
                  <a:extLst>
                    <a:ext uri="{FF2B5EF4-FFF2-40B4-BE49-F238E27FC236}">
                      <a16:creationId xmlns:a16="http://schemas.microsoft.com/office/drawing/2014/main" id="{D9D7245A-5832-4268-BED2-CE30DF48D54B}"/>
                    </a:ext>
                  </a:extLst>
                </p:cNvPr>
                <p:cNvSpPr>
                  <a:spLocks noChangeArrowheads="1"/>
                </p:cNvSpPr>
                <p:nvPr/>
              </p:nvSpPr>
              <p:spPr bwMode="auto">
                <a:xfrm>
                  <a:off x="6674249" y="3452231"/>
                  <a:ext cx="19559" cy="244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7">
                  <a:extLst>
                    <a:ext uri="{FF2B5EF4-FFF2-40B4-BE49-F238E27FC236}">
                      <a16:creationId xmlns:a16="http://schemas.microsoft.com/office/drawing/2014/main" id="{D2DD24AC-7029-4A73-826E-0FC6024FB916}"/>
                    </a:ext>
                  </a:extLst>
                </p:cNvPr>
                <p:cNvSpPr>
                  <a:spLocks/>
                </p:cNvSpPr>
                <p:nvPr/>
              </p:nvSpPr>
              <p:spPr bwMode="auto">
                <a:xfrm>
                  <a:off x="6466431" y="3452231"/>
                  <a:ext cx="22004" cy="24449"/>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8">
                  <a:extLst>
                    <a:ext uri="{FF2B5EF4-FFF2-40B4-BE49-F238E27FC236}">
                      <a16:creationId xmlns:a16="http://schemas.microsoft.com/office/drawing/2014/main" id="{E9D4F851-E745-4B00-962E-E30A1BDF922E}"/>
                    </a:ext>
                  </a:extLst>
                </p:cNvPr>
                <p:cNvSpPr>
                  <a:spLocks/>
                </p:cNvSpPr>
                <p:nvPr/>
              </p:nvSpPr>
              <p:spPr bwMode="auto">
                <a:xfrm>
                  <a:off x="6493325" y="3523134"/>
                  <a:ext cx="29339" cy="31784"/>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9">
                  <a:extLst>
                    <a:ext uri="{FF2B5EF4-FFF2-40B4-BE49-F238E27FC236}">
                      <a16:creationId xmlns:a16="http://schemas.microsoft.com/office/drawing/2014/main" id="{BD3B0A47-9336-46C6-BFB0-B3CC76647203}"/>
                    </a:ext>
                  </a:extLst>
                </p:cNvPr>
                <p:cNvSpPr>
                  <a:spLocks/>
                </p:cNvSpPr>
                <p:nvPr/>
              </p:nvSpPr>
              <p:spPr bwMode="auto">
                <a:xfrm>
                  <a:off x="6637575" y="3376439"/>
                  <a:ext cx="31784" cy="29339"/>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0">
                  <a:extLst>
                    <a:ext uri="{FF2B5EF4-FFF2-40B4-BE49-F238E27FC236}">
                      <a16:creationId xmlns:a16="http://schemas.microsoft.com/office/drawing/2014/main" id="{AD552159-72EB-49B2-975B-E2433DB11A1B}"/>
                    </a:ext>
                  </a:extLst>
                </p:cNvPr>
                <p:cNvSpPr>
                  <a:spLocks/>
                </p:cNvSpPr>
                <p:nvPr/>
              </p:nvSpPr>
              <p:spPr bwMode="auto">
                <a:xfrm>
                  <a:off x="6640020" y="3520689"/>
                  <a:ext cx="31784" cy="31784"/>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1">
                  <a:extLst>
                    <a:ext uri="{FF2B5EF4-FFF2-40B4-BE49-F238E27FC236}">
                      <a16:creationId xmlns:a16="http://schemas.microsoft.com/office/drawing/2014/main" id="{102D6775-7FDE-4E05-81EF-C2FC1D22C13A}"/>
                    </a:ext>
                  </a:extLst>
                </p:cNvPr>
                <p:cNvSpPr>
                  <a:spLocks/>
                </p:cNvSpPr>
                <p:nvPr/>
              </p:nvSpPr>
              <p:spPr bwMode="auto">
                <a:xfrm>
                  <a:off x="6490880" y="3378884"/>
                  <a:ext cx="31784" cy="29339"/>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5" name="Group 14" descr="Diagram showing that to ensure proper security for all workloads, cost could be increased to deliver on the security requirements">
            <a:extLst>
              <a:ext uri="{FF2B5EF4-FFF2-40B4-BE49-F238E27FC236}">
                <a16:creationId xmlns:a16="http://schemas.microsoft.com/office/drawing/2014/main" id="{7FD3B54B-94B8-41D0-991E-AC87C68C2D45}"/>
              </a:ext>
            </a:extLst>
          </p:cNvPr>
          <p:cNvGrpSpPr/>
          <p:nvPr/>
        </p:nvGrpSpPr>
        <p:grpSpPr>
          <a:xfrm>
            <a:off x="5950907" y="4635923"/>
            <a:ext cx="5212080" cy="1838670"/>
            <a:chOff x="5950907" y="4635923"/>
            <a:chExt cx="5212080" cy="1838670"/>
          </a:xfrm>
        </p:grpSpPr>
        <p:grpSp>
          <p:nvGrpSpPr>
            <p:cNvPr id="12" name="Group 11" descr="For mission-critical workloads, where ">
              <a:extLst>
                <a:ext uri="{FF2B5EF4-FFF2-40B4-BE49-F238E27FC236}">
                  <a16:creationId xmlns:a16="http://schemas.microsoft.com/office/drawing/2014/main" id="{305A8B2D-5E3F-44B2-B5CD-71736A64FE75}"/>
                </a:ext>
              </a:extLst>
            </p:cNvPr>
            <p:cNvGrpSpPr/>
            <p:nvPr/>
          </p:nvGrpSpPr>
          <p:grpSpPr>
            <a:xfrm>
              <a:off x="5950907" y="4635923"/>
              <a:ext cx="5212080" cy="1838670"/>
              <a:chOff x="7425236" y="1845875"/>
              <a:chExt cx="5212080" cy="1838670"/>
            </a:xfrm>
          </p:grpSpPr>
          <p:sp>
            <p:nvSpPr>
              <p:cNvPr id="116" name="TextBox 115">
                <a:extLst>
                  <a:ext uri="{FF2B5EF4-FFF2-40B4-BE49-F238E27FC236}">
                    <a16:creationId xmlns:a16="http://schemas.microsoft.com/office/drawing/2014/main" id="{08773870-F601-465C-BD84-963D5F1625AD}"/>
                  </a:ext>
                </a:extLst>
              </p:cNvPr>
              <p:cNvSpPr txBox="1"/>
              <p:nvPr/>
            </p:nvSpPr>
            <p:spPr>
              <a:xfrm>
                <a:off x="7450476" y="1916119"/>
                <a:ext cx="3644639"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Securing all Workloads</a:t>
                </a:r>
              </a:p>
            </p:txBody>
          </p:sp>
          <p:pic>
            <p:nvPicPr>
              <p:cNvPr id="118" name="Graphic 117" descr="Arrow: Counter-clockwise curve">
                <a:extLst>
                  <a:ext uri="{FF2B5EF4-FFF2-40B4-BE49-F238E27FC236}">
                    <a16:creationId xmlns:a16="http://schemas.microsoft.com/office/drawing/2014/main" id="{35B6C859-997B-41A8-B1A6-07FE004539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flipV="1">
                <a:off x="11325132" y="2742381"/>
                <a:ext cx="914400" cy="914400"/>
              </a:xfrm>
              <a:prstGeom prst="rect">
                <a:avLst/>
              </a:prstGeom>
            </p:spPr>
          </p:pic>
          <p:pic>
            <p:nvPicPr>
              <p:cNvPr id="119" name="Graphic 118" descr="Miscellaneous">
                <a:extLst>
                  <a:ext uri="{FF2B5EF4-FFF2-40B4-BE49-F238E27FC236}">
                    <a16:creationId xmlns:a16="http://schemas.microsoft.com/office/drawing/2014/main" id="{0FE48677-1A79-4C52-8BAA-D6DD4988FC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4989" y="2279499"/>
                <a:ext cx="914400" cy="914400"/>
              </a:xfrm>
              <a:prstGeom prst="rect">
                <a:avLst/>
              </a:prstGeom>
            </p:spPr>
          </p:pic>
          <p:sp>
            <p:nvSpPr>
              <p:cNvPr id="120" name="Rectangle: Rounded Corners 119">
                <a:extLst>
                  <a:ext uri="{FF2B5EF4-FFF2-40B4-BE49-F238E27FC236}">
                    <a16:creationId xmlns:a16="http://schemas.microsoft.com/office/drawing/2014/main" id="{A73F8B02-58A9-4534-AA31-9F56012C5D6C}"/>
                  </a:ext>
                </a:extLst>
              </p:cNvPr>
              <p:cNvSpPr/>
              <p:nvPr/>
            </p:nvSpPr>
            <p:spPr>
              <a:xfrm>
                <a:off x="7425236" y="1845875"/>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AutoShape 33">
                <a:extLst>
                  <a:ext uri="{FF2B5EF4-FFF2-40B4-BE49-F238E27FC236}">
                    <a16:creationId xmlns:a16="http://schemas.microsoft.com/office/drawing/2014/main" id="{6B29E316-C660-41ED-9C6B-CA54E827A1BF}"/>
                  </a:ext>
                </a:extLst>
              </p:cNvPr>
              <p:cNvSpPr>
                <a:spLocks noChangeAspect="1" noChangeArrowheads="1" noTextEdit="1"/>
              </p:cNvSpPr>
              <p:nvPr/>
            </p:nvSpPr>
            <p:spPr bwMode="auto">
              <a:xfrm>
                <a:off x="7891120" y="2424798"/>
                <a:ext cx="880088"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35">
                <a:extLst>
                  <a:ext uri="{FF2B5EF4-FFF2-40B4-BE49-F238E27FC236}">
                    <a16:creationId xmlns:a16="http://schemas.microsoft.com/office/drawing/2014/main" id="{EC4F6FB6-7A8C-46F8-B119-0EB51D688335}"/>
                  </a:ext>
                </a:extLst>
              </p:cNvPr>
              <p:cNvSpPr>
                <a:spLocks/>
              </p:cNvSpPr>
              <p:nvPr/>
            </p:nvSpPr>
            <p:spPr bwMode="auto">
              <a:xfrm>
                <a:off x="8771208" y="2864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Graphic 9" descr="Lock">
                <a:extLst>
                  <a:ext uri="{FF2B5EF4-FFF2-40B4-BE49-F238E27FC236}">
                    <a16:creationId xmlns:a16="http://schemas.microsoft.com/office/drawing/2014/main" id="{A42C746E-FB9E-43EF-8990-569366F316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8244" y="2277748"/>
                <a:ext cx="1005840" cy="1005840"/>
              </a:xfrm>
              <a:prstGeom prst="rect">
                <a:avLst/>
              </a:prstGeom>
            </p:spPr>
          </p:pic>
          <p:pic>
            <p:nvPicPr>
              <p:cNvPr id="11" name="Graphic 10" descr="Arrow: Counter-clockwise curve">
                <a:extLst>
                  <a:ext uri="{FF2B5EF4-FFF2-40B4-BE49-F238E27FC236}">
                    <a16:creationId xmlns:a16="http://schemas.microsoft.com/office/drawing/2014/main" id="{08084966-7E71-42CF-9C3B-BA20091E3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flipV="1">
                <a:off x="8397961" y="2770145"/>
                <a:ext cx="914400" cy="914400"/>
              </a:xfrm>
              <a:prstGeom prst="rect">
                <a:avLst/>
              </a:prstGeom>
            </p:spPr>
          </p:pic>
        </p:grpSp>
        <p:pic>
          <p:nvPicPr>
            <p:cNvPr id="9" name="Picture 8">
              <a:extLst>
                <a:ext uri="{FF2B5EF4-FFF2-40B4-BE49-F238E27FC236}">
                  <a16:creationId xmlns:a16="http://schemas.microsoft.com/office/drawing/2014/main" id="{DD275422-B1E0-4B2A-8BBB-440CFC8ED7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5898" y="5138843"/>
              <a:ext cx="822960" cy="82296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7139658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64842" y="3239890"/>
            <a:ext cx="9630389" cy="800219"/>
          </a:xfrm>
          <a:noFill/>
        </p:spPr>
        <p:txBody>
          <a:bodyPr/>
          <a:lstStyle/>
          <a:p>
            <a:r>
              <a:rPr lang="en-US" sz="4000" dirty="0">
                <a:solidFill>
                  <a:srgbClr val="75E0F5"/>
                </a:solidFill>
                <a:latin typeface="Segoe UI Semibold"/>
                <a:cs typeface="Segoe UI Semibold"/>
              </a:rPr>
              <a:t>Delivering WAR to customers</a:t>
            </a:r>
          </a:p>
        </p:txBody>
      </p:sp>
      <p:pic>
        <p:nvPicPr>
          <p:cNvPr id="4" name="Graphic 3">
            <a:extLst>
              <a:ext uri="{FF2B5EF4-FFF2-40B4-BE49-F238E27FC236}">
                <a16:creationId xmlns:a16="http://schemas.microsoft.com/office/drawing/2014/main" id="{28AF7D9A-31DD-BC49-B9DF-2F165DAECF9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37507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1A2A386D-C9F6-4891-B339-959114E94261}"/>
              </a:ext>
            </a:extLst>
          </p:cNvPr>
          <p:cNvSpPr>
            <a:spLocks noGrp="1"/>
          </p:cNvSpPr>
          <p:nvPr>
            <p:ph type="title"/>
          </p:nvPr>
        </p:nvSpPr>
        <p:spPr/>
        <p:txBody>
          <a:bodyPr/>
          <a:lstStyle/>
          <a:p>
            <a:r>
              <a:rPr lang="en-US" sz="3200">
                <a:solidFill>
                  <a:srgbClr val="50E6FF"/>
                </a:solidFill>
              </a:rPr>
              <a:t>Sample Customer Engagement Agenda</a:t>
            </a:r>
          </a:p>
        </p:txBody>
      </p:sp>
      <p:sp>
        <p:nvSpPr>
          <p:cNvPr id="47" name="Rectangle 46">
            <a:extLst>
              <a:ext uri="{FF2B5EF4-FFF2-40B4-BE49-F238E27FC236}">
                <a16:creationId xmlns:a16="http://schemas.microsoft.com/office/drawing/2014/main" id="{002BA30E-E4B5-4D8A-9331-4F7844A1A0AD}"/>
              </a:ext>
            </a:extLst>
          </p:cNvPr>
          <p:cNvSpPr/>
          <p:nvPr/>
        </p:nvSpPr>
        <p:spPr>
          <a:xfrm>
            <a:off x="760313" y="1525537"/>
            <a:ext cx="3137887" cy="436148"/>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731"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Kick Off</a:t>
            </a:r>
          </a:p>
        </p:txBody>
      </p:sp>
      <p:sp>
        <p:nvSpPr>
          <p:cNvPr id="74" name="Rectangle 73">
            <a:extLst>
              <a:ext uri="{FF2B5EF4-FFF2-40B4-BE49-F238E27FC236}">
                <a16:creationId xmlns:a16="http://schemas.microsoft.com/office/drawing/2014/main" id="{89A2BAE3-AB0C-487E-B347-EBC871581A79}"/>
              </a:ext>
            </a:extLst>
          </p:cNvPr>
          <p:cNvSpPr/>
          <p:nvPr/>
        </p:nvSpPr>
        <p:spPr bwMode="auto">
          <a:xfrm>
            <a:off x="760313" y="2068910"/>
            <a:ext cx="3137887" cy="94136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Introduction</a:t>
            </a:r>
          </a:p>
        </p:txBody>
      </p:sp>
      <p:sp>
        <p:nvSpPr>
          <p:cNvPr id="53" name="Rectangle 52">
            <a:extLst>
              <a:ext uri="{FF2B5EF4-FFF2-40B4-BE49-F238E27FC236}">
                <a16:creationId xmlns:a16="http://schemas.microsoft.com/office/drawing/2014/main" id="{4E4B5D42-C1C8-481A-AFC1-152D4F8B4401}"/>
              </a:ext>
            </a:extLst>
          </p:cNvPr>
          <p:cNvSpPr/>
          <p:nvPr/>
        </p:nvSpPr>
        <p:spPr bwMode="auto">
          <a:xfrm>
            <a:off x="760313" y="3197249"/>
            <a:ext cx="3137887" cy="94136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Workload overview</a:t>
            </a:r>
          </a:p>
        </p:txBody>
      </p:sp>
      <p:sp>
        <p:nvSpPr>
          <p:cNvPr id="48" name="Rectangle 47">
            <a:extLst>
              <a:ext uri="{FF2B5EF4-FFF2-40B4-BE49-F238E27FC236}">
                <a16:creationId xmlns:a16="http://schemas.microsoft.com/office/drawing/2014/main" id="{FABC4C71-2FA0-45EE-840E-F731A8D3C41A}"/>
              </a:ext>
            </a:extLst>
          </p:cNvPr>
          <p:cNvSpPr/>
          <p:nvPr/>
        </p:nvSpPr>
        <p:spPr>
          <a:xfrm>
            <a:off x="4079187" y="1525537"/>
            <a:ext cx="3137887" cy="436148"/>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s-419" sz="1731"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Data </a:t>
            </a:r>
            <a:r>
              <a:rPr kumimoji="0" lang="es-419" sz="1731" b="1"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Analysis</a:t>
            </a:r>
            <a:endParaRPr kumimoji="0" lang="en-US" sz="1731"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2" name="Rectangle 31">
            <a:extLst>
              <a:ext uri="{FF2B5EF4-FFF2-40B4-BE49-F238E27FC236}">
                <a16:creationId xmlns:a16="http://schemas.microsoft.com/office/drawing/2014/main" id="{1370D793-2BE7-4AF0-974A-BD8EEFA65C55}"/>
              </a:ext>
            </a:extLst>
          </p:cNvPr>
          <p:cNvSpPr/>
          <p:nvPr/>
        </p:nvSpPr>
        <p:spPr bwMode="auto">
          <a:xfrm>
            <a:off x="4079187" y="2084524"/>
            <a:ext cx="3137887" cy="204828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Review recommendations</a:t>
            </a:r>
          </a:p>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&amp;</a:t>
            </a:r>
          </a:p>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prioritize remediation actions</a:t>
            </a:r>
          </a:p>
          <a:p>
            <a:pPr marL="0" marR="0" lvl="0" indent="0" algn="ctr" defTabSz="932402"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402"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Understand workload and business priorities</a:t>
            </a:r>
            <a:br>
              <a:rPr kumimoji="0" lang="en-US" sz="1177" b="0" i="0" u="none" strike="noStrike" kern="1200" cap="none" spc="0" normalizeH="0" baseline="0" noProof="0">
                <a:ln>
                  <a:noFill/>
                </a:ln>
                <a:solidFill>
                  <a:srgbClr val="FFFFFF"/>
                </a:solidFill>
                <a:effectLst/>
                <a:uLnTx/>
                <a:uFillTx/>
                <a:latin typeface="Segoe UI"/>
                <a:ea typeface="+mn-ea"/>
                <a:cs typeface="Segoe UI"/>
              </a:rPr>
            </a:b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p:txBody>
      </p:sp>
      <p:sp>
        <p:nvSpPr>
          <p:cNvPr id="38" name="Rectangle 37">
            <a:extLst>
              <a:ext uri="{FF2B5EF4-FFF2-40B4-BE49-F238E27FC236}">
                <a16:creationId xmlns:a16="http://schemas.microsoft.com/office/drawing/2014/main" id="{93E67420-DCA9-451D-817D-EE7ECD301FFC}"/>
              </a:ext>
            </a:extLst>
          </p:cNvPr>
          <p:cNvSpPr/>
          <p:nvPr/>
        </p:nvSpPr>
        <p:spPr>
          <a:xfrm>
            <a:off x="4079187" y="4304490"/>
            <a:ext cx="3137887" cy="1408325"/>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Draft reporting</a:t>
            </a:r>
            <a:br>
              <a:rPr kumimoji="0" lang="en-US" sz="1177" b="0" i="0" u="none" strike="noStrike" kern="1200" cap="none" spc="0" normalizeH="0" baseline="0" noProof="0">
                <a:ln>
                  <a:noFill/>
                </a:ln>
                <a:solidFill>
                  <a:srgbClr val="FFFFFF"/>
                </a:solidFill>
                <a:effectLst/>
                <a:uLnTx/>
                <a:uFillTx/>
                <a:latin typeface="Segoe UI"/>
                <a:ea typeface="+mn-ea"/>
                <a:cs typeface="Segoe UI"/>
              </a:rPr>
            </a:br>
            <a:r>
              <a:rPr kumimoji="0" lang="en-US" sz="1177" b="0" i="0" u="none" strike="noStrike" kern="1200" cap="none" spc="0" normalizeH="0" baseline="0" noProof="0">
                <a:ln>
                  <a:noFill/>
                </a:ln>
                <a:solidFill>
                  <a:srgbClr val="FFFFFF"/>
                </a:solidFill>
                <a:effectLst/>
                <a:uLnTx/>
                <a:uFillTx/>
                <a:latin typeface="Segoe UI"/>
                <a:ea typeface="+mn-ea"/>
                <a:cs typeface="Segoe UI"/>
              </a:rPr>
              <a:t>deliverables including solutions to discuss</a:t>
            </a:r>
          </a:p>
        </p:txBody>
      </p:sp>
      <p:sp>
        <p:nvSpPr>
          <p:cNvPr id="51" name="Rectangle 50">
            <a:extLst>
              <a:ext uri="{FF2B5EF4-FFF2-40B4-BE49-F238E27FC236}">
                <a16:creationId xmlns:a16="http://schemas.microsoft.com/office/drawing/2014/main" id="{E7D24061-6E92-4402-B278-0060984D13FC}"/>
              </a:ext>
            </a:extLst>
          </p:cNvPr>
          <p:cNvSpPr/>
          <p:nvPr/>
        </p:nvSpPr>
        <p:spPr>
          <a:xfrm>
            <a:off x="7398060" y="1525537"/>
            <a:ext cx="3137887" cy="423747"/>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731"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Present </a:t>
            </a:r>
          </a:p>
        </p:txBody>
      </p:sp>
      <p:sp>
        <p:nvSpPr>
          <p:cNvPr id="52" name="Arrow: Right 51">
            <a:extLst>
              <a:ext uri="{FF2B5EF4-FFF2-40B4-BE49-F238E27FC236}">
                <a16:creationId xmlns:a16="http://schemas.microsoft.com/office/drawing/2014/main" id="{38E68F9F-1498-48DD-8C62-E7F5785ED373}"/>
              </a:ext>
              <a:ext uri="{C183D7F6-B498-43B3-948B-1728B52AA6E4}">
                <adec:decorative xmlns:adec="http://schemas.microsoft.com/office/drawing/2017/decorative" val="1"/>
              </a:ext>
            </a:extLst>
          </p:cNvPr>
          <p:cNvSpPr/>
          <p:nvPr/>
        </p:nvSpPr>
        <p:spPr>
          <a:xfrm>
            <a:off x="9360671" y="1302443"/>
            <a:ext cx="1834018" cy="868434"/>
          </a:xfrm>
          <a:prstGeom prst="rightArrow">
            <a:avLst>
              <a:gd name="adj1" fmla="val 49162"/>
              <a:gd name="adj2" fmla="val 659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70" name="Rectangle 69">
            <a:extLst>
              <a:ext uri="{FF2B5EF4-FFF2-40B4-BE49-F238E27FC236}">
                <a16:creationId xmlns:a16="http://schemas.microsoft.com/office/drawing/2014/main" id="{5F2C877A-A8A7-4E4B-9E67-97D152CE0704}"/>
              </a:ext>
            </a:extLst>
          </p:cNvPr>
          <p:cNvSpPr/>
          <p:nvPr/>
        </p:nvSpPr>
        <p:spPr bwMode="auto">
          <a:xfrm>
            <a:off x="7398060" y="2068912"/>
            <a:ext cx="3137887" cy="2063898"/>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Present final report</a:t>
            </a:r>
          </a:p>
          <a:p>
            <a:pPr marL="0" marR="0" lvl="0" indent="0" algn="ctr" defTabSz="932402"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p:txBody>
      </p:sp>
      <p:sp>
        <p:nvSpPr>
          <p:cNvPr id="14" name="Rectangle 13">
            <a:extLst>
              <a:ext uri="{FF2B5EF4-FFF2-40B4-BE49-F238E27FC236}">
                <a16:creationId xmlns:a16="http://schemas.microsoft.com/office/drawing/2014/main" id="{1D1A66FA-6D1F-4321-ACCC-03D775E09EBD}"/>
              </a:ext>
            </a:extLst>
          </p:cNvPr>
          <p:cNvSpPr/>
          <p:nvPr/>
        </p:nvSpPr>
        <p:spPr>
          <a:xfrm>
            <a:off x="7398060" y="4304490"/>
            <a:ext cx="3137887" cy="1408325"/>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Plan next phases</a:t>
            </a:r>
          </a:p>
        </p:txBody>
      </p:sp>
      <p:sp>
        <p:nvSpPr>
          <p:cNvPr id="4" name="Right Brace 3" descr="bracket showing customer participation is needed throughout the entire engagement">
            <a:extLst>
              <a:ext uri="{FF2B5EF4-FFF2-40B4-BE49-F238E27FC236}">
                <a16:creationId xmlns:a16="http://schemas.microsoft.com/office/drawing/2014/main" id="{9A396E8B-242B-4A4D-A587-8758D90E7F02}"/>
              </a:ext>
            </a:extLst>
          </p:cNvPr>
          <p:cNvSpPr/>
          <p:nvPr/>
        </p:nvSpPr>
        <p:spPr>
          <a:xfrm rot="5400000">
            <a:off x="5572390" y="997975"/>
            <a:ext cx="151480" cy="9775635"/>
          </a:xfrm>
          <a:prstGeom prst="rightBrac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432234E4-8E46-41CC-99BE-0F5A9678EA75}"/>
              </a:ext>
            </a:extLst>
          </p:cNvPr>
          <p:cNvSpPr txBox="1"/>
          <p:nvPr/>
        </p:nvSpPr>
        <p:spPr>
          <a:xfrm>
            <a:off x="3356895" y="5992023"/>
            <a:ext cx="5502115" cy="483593"/>
          </a:xfrm>
          <a:prstGeom prst="rect">
            <a:avLst/>
          </a:prstGeom>
          <a:noFill/>
        </p:spPr>
        <p:txBody>
          <a:bodyPr wrap="non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Well-Architected Review Scope (does not include remediation)</a:t>
            </a:r>
          </a:p>
        </p:txBody>
      </p:sp>
      <p:sp>
        <p:nvSpPr>
          <p:cNvPr id="7" name="Rectangle 6">
            <a:extLst>
              <a:ext uri="{FF2B5EF4-FFF2-40B4-BE49-F238E27FC236}">
                <a16:creationId xmlns:a16="http://schemas.microsoft.com/office/drawing/2014/main" id="{E936F473-39D7-4A76-8466-1ED6A050EC87}"/>
              </a:ext>
            </a:extLst>
          </p:cNvPr>
          <p:cNvSpPr/>
          <p:nvPr/>
        </p:nvSpPr>
        <p:spPr bwMode="auto">
          <a:xfrm>
            <a:off x="760312" y="4304491"/>
            <a:ext cx="3137887" cy="1384624"/>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Well-Architected Review &amp; Advisor Score</a:t>
            </a:r>
          </a:p>
          <a:p>
            <a:pPr marL="0" marR="0" lvl="0" indent="0" algn="ctr" defTabSz="932402"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Extract Advisor CSV </a:t>
            </a:r>
          </a:p>
        </p:txBody>
      </p:sp>
      <p:sp>
        <p:nvSpPr>
          <p:cNvPr id="2" name="Rectangle 1">
            <a:extLst>
              <a:ext uri="{FF2B5EF4-FFF2-40B4-BE49-F238E27FC236}">
                <a16:creationId xmlns:a16="http://schemas.microsoft.com/office/drawing/2014/main" id="{4A5E2FBF-A51A-4EBB-9E17-E840CCEBC42E}"/>
              </a:ext>
            </a:extLst>
          </p:cNvPr>
          <p:cNvSpPr/>
          <p:nvPr/>
        </p:nvSpPr>
        <p:spPr bwMode="auto">
          <a:xfrm rot="16200000">
            <a:off x="9842191" y="3652637"/>
            <a:ext cx="3649674" cy="470681"/>
          </a:xfrm>
          <a:prstGeom prst="rect">
            <a:avLst/>
          </a:prstGeom>
          <a:solidFill>
            <a:srgbClr val="0070C0"/>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Implement or Enable Recommendations</a:t>
            </a:r>
          </a:p>
        </p:txBody>
      </p:sp>
    </p:spTree>
    <p:extLst>
      <p:ext uri="{BB962C8B-B14F-4D97-AF65-F5344CB8AC3E}">
        <p14:creationId xmlns:p14="http://schemas.microsoft.com/office/powerpoint/2010/main" val="1594840723"/>
      </p:ext>
    </p:extLst>
  </p:cSld>
  <p:clrMapOvr>
    <a:masterClrMapping/>
  </p:clrMapOvr>
  <p:transition advClick="0" advTm="166000">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1A2A386D-C9F6-4891-B339-959114E94261}"/>
              </a:ext>
            </a:extLst>
          </p:cNvPr>
          <p:cNvSpPr>
            <a:spLocks noGrp="1"/>
          </p:cNvSpPr>
          <p:nvPr>
            <p:ph type="title"/>
          </p:nvPr>
        </p:nvSpPr>
        <p:spPr/>
        <p:txBody>
          <a:bodyPr/>
          <a:lstStyle/>
          <a:p>
            <a:r>
              <a:rPr lang="en-US" sz="3200" dirty="0">
                <a:solidFill>
                  <a:schemeClr val="bg1"/>
                </a:solidFill>
              </a:rPr>
              <a:t>Estimated Effort</a:t>
            </a:r>
          </a:p>
        </p:txBody>
      </p:sp>
      <p:graphicFrame>
        <p:nvGraphicFramePr>
          <p:cNvPr id="3" name="Table 5">
            <a:extLst>
              <a:ext uri="{FF2B5EF4-FFF2-40B4-BE49-F238E27FC236}">
                <a16:creationId xmlns:a16="http://schemas.microsoft.com/office/drawing/2014/main" id="{B4C43C65-F3B8-4612-9EDE-8D9548E5EAF7}"/>
              </a:ext>
            </a:extLst>
          </p:cNvPr>
          <p:cNvGraphicFramePr>
            <a:graphicFrameLocks noGrp="1"/>
          </p:cNvGraphicFramePr>
          <p:nvPr>
            <p:extLst>
              <p:ext uri="{D42A27DB-BD31-4B8C-83A1-F6EECF244321}">
                <p14:modId xmlns:p14="http://schemas.microsoft.com/office/powerpoint/2010/main" val="4139566509"/>
              </p:ext>
            </p:extLst>
          </p:nvPr>
        </p:nvGraphicFramePr>
        <p:xfrm>
          <a:off x="455993" y="1218430"/>
          <a:ext cx="11111167" cy="5350076"/>
        </p:xfrm>
        <a:graphic>
          <a:graphicData uri="http://schemas.openxmlformats.org/drawingml/2006/table">
            <a:tbl>
              <a:tblPr firstRow="1" bandRow="1">
                <a:tableStyleId>{F5AB1C69-6EDB-4FF4-983F-18BD219EF322}</a:tableStyleId>
              </a:tblPr>
              <a:tblGrid>
                <a:gridCol w="943484">
                  <a:extLst>
                    <a:ext uri="{9D8B030D-6E8A-4147-A177-3AD203B41FA5}">
                      <a16:colId xmlns:a16="http://schemas.microsoft.com/office/drawing/2014/main" val="2466358354"/>
                    </a:ext>
                  </a:extLst>
                </a:gridCol>
                <a:gridCol w="6727253">
                  <a:extLst>
                    <a:ext uri="{9D8B030D-6E8A-4147-A177-3AD203B41FA5}">
                      <a16:colId xmlns:a16="http://schemas.microsoft.com/office/drawing/2014/main" val="3228850316"/>
                    </a:ext>
                  </a:extLst>
                </a:gridCol>
                <a:gridCol w="3440430">
                  <a:extLst>
                    <a:ext uri="{9D8B030D-6E8A-4147-A177-3AD203B41FA5}">
                      <a16:colId xmlns:a16="http://schemas.microsoft.com/office/drawing/2014/main" val="1056900894"/>
                    </a:ext>
                  </a:extLst>
                </a:gridCol>
              </a:tblGrid>
              <a:tr h="405094">
                <a:tc>
                  <a:txBody>
                    <a:bodyPr/>
                    <a:lstStyle/>
                    <a:p>
                      <a:r>
                        <a:rPr lang="en-GB" dirty="0"/>
                        <a:t>Stage</a:t>
                      </a:r>
                    </a:p>
                  </a:txBody>
                  <a:tcPr/>
                </a:tc>
                <a:tc>
                  <a:txBody>
                    <a:bodyPr/>
                    <a:lstStyle/>
                    <a:p>
                      <a:r>
                        <a:rPr lang="en-GB"/>
                        <a:t>Details</a:t>
                      </a:r>
                    </a:p>
                  </a:txBody>
                  <a:tcPr/>
                </a:tc>
                <a:tc>
                  <a:txBody>
                    <a:bodyPr/>
                    <a:lstStyle/>
                    <a:p>
                      <a:r>
                        <a:rPr lang="en-GB" dirty="0"/>
                        <a:t>Est. effort in Hrs.</a:t>
                      </a:r>
                    </a:p>
                  </a:txBody>
                  <a:tcPr/>
                </a:tc>
                <a:extLst>
                  <a:ext uri="{0D108BD9-81ED-4DB2-BD59-A6C34878D82A}">
                    <a16:rowId xmlns:a16="http://schemas.microsoft.com/office/drawing/2014/main" val="2994112849"/>
                  </a:ext>
                </a:extLst>
              </a:tr>
              <a:tr h="405094">
                <a:tc>
                  <a:txBody>
                    <a:bodyPr/>
                    <a:lstStyle/>
                    <a:p>
                      <a:r>
                        <a:rPr lang="en-GB"/>
                        <a:t>01</a:t>
                      </a:r>
                    </a:p>
                  </a:txBody>
                  <a:tcPr anchor="ctr"/>
                </a:tc>
                <a:tc>
                  <a:txBody>
                    <a:bodyPr/>
                    <a:lstStyle/>
                    <a:p>
                      <a:r>
                        <a:rPr lang="en-GB"/>
                        <a:t>Introduction to Azure Well-Architected</a:t>
                      </a:r>
                    </a:p>
                    <a:p>
                      <a:r>
                        <a:rPr lang="en-GB"/>
                        <a:t>(Incl. sample outcomes &amp; deliverables)</a:t>
                      </a:r>
                    </a:p>
                  </a:txBody>
                  <a:tcPr anchor="ctr"/>
                </a:tc>
                <a:tc>
                  <a:txBody>
                    <a:bodyPr/>
                    <a:lstStyle/>
                    <a:p>
                      <a:pPr algn="ctr"/>
                      <a:r>
                        <a:rPr lang="en-GB" dirty="0"/>
                        <a:t>2</a:t>
                      </a:r>
                    </a:p>
                  </a:txBody>
                  <a:tcPr anchor="ctr"/>
                </a:tc>
                <a:extLst>
                  <a:ext uri="{0D108BD9-81ED-4DB2-BD59-A6C34878D82A}">
                    <a16:rowId xmlns:a16="http://schemas.microsoft.com/office/drawing/2014/main" val="3752950562"/>
                  </a:ext>
                </a:extLst>
              </a:tr>
              <a:tr h="405094">
                <a:tc>
                  <a:txBody>
                    <a:bodyPr/>
                    <a:lstStyle/>
                    <a:p>
                      <a:r>
                        <a:rPr lang="en-GB"/>
                        <a:t>02</a:t>
                      </a:r>
                    </a:p>
                  </a:txBody>
                  <a:tcPr anchor="ctr"/>
                </a:tc>
                <a:tc>
                  <a:txBody>
                    <a:bodyPr/>
                    <a:lstStyle/>
                    <a:p>
                      <a:r>
                        <a:rPr lang="en-GB" dirty="0"/>
                        <a:t>Workload Overview</a:t>
                      </a:r>
                    </a:p>
                    <a:p>
                      <a:r>
                        <a:rPr lang="en-GB" dirty="0"/>
                        <a:t>(Purpose / business function, compliance requirements, non-functional requirements, Azure environment, Architecture Diagram, etc.)</a:t>
                      </a:r>
                    </a:p>
                  </a:txBody>
                  <a:tcPr anchor="ctr"/>
                </a:tc>
                <a:tc>
                  <a:txBody>
                    <a:bodyPr/>
                    <a:lstStyle/>
                    <a:p>
                      <a:pPr algn="ctr"/>
                      <a:r>
                        <a:rPr lang="en-GB" dirty="0"/>
                        <a:t>2-3</a:t>
                      </a:r>
                    </a:p>
                  </a:txBody>
                  <a:tcPr anchor="ctr"/>
                </a:tc>
                <a:extLst>
                  <a:ext uri="{0D108BD9-81ED-4DB2-BD59-A6C34878D82A}">
                    <a16:rowId xmlns:a16="http://schemas.microsoft.com/office/drawing/2014/main" val="1213330623"/>
                  </a:ext>
                </a:extLst>
              </a:tr>
              <a:tr h="405094">
                <a:tc>
                  <a:txBody>
                    <a:bodyPr/>
                    <a:lstStyle/>
                    <a:p>
                      <a:r>
                        <a:rPr lang="en-GB"/>
                        <a:t>03</a:t>
                      </a:r>
                    </a:p>
                  </a:txBody>
                  <a:tcPr anchor="ctr"/>
                </a:tc>
                <a:tc>
                  <a:txBody>
                    <a:bodyPr/>
                    <a:lstStyle/>
                    <a:p>
                      <a:r>
                        <a:rPr lang="en-GB" dirty="0"/>
                        <a:t>ALZ High-Level Review</a:t>
                      </a:r>
                    </a:p>
                  </a:txBody>
                  <a:tcPr anchor="ctr"/>
                </a:tc>
                <a:tc>
                  <a:txBody>
                    <a:bodyPr/>
                    <a:lstStyle/>
                    <a:p>
                      <a:pPr algn="ctr"/>
                      <a:r>
                        <a:rPr lang="en-GB" dirty="0"/>
                        <a:t>1-2</a:t>
                      </a:r>
                    </a:p>
                  </a:txBody>
                  <a:tcPr anchor="ctr"/>
                </a:tc>
                <a:extLst>
                  <a:ext uri="{0D108BD9-81ED-4DB2-BD59-A6C34878D82A}">
                    <a16:rowId xmlns:a16="http://schemas.microsoft.com/office/drawing/2014/main" val="441256636"/>
                  </a:ext>
                </a:extLst>
              </a:tr>
              <a:tr h="405094">
                <a:tc>
                  <a:txBody>
                    <a:bodyPr/>
                    <a:lstStyle/>
                    <a:p>
                      <a:r>
                        <a:rPr lang="en-GB"/>
                        <a:t>04</a:t>
                      </a:r>
                    </a:p>
                  </a:txBody>
                  <a:tcPr anchor="ctr"/>
                </a:tc>
                <a:tc>
                  <a:txBody>
                    <a:bodyPr/>
                    <a:lstStyle/>
                    <a:p>
                      <a:r>
                        <a:rPr lang="en-GB"/>
                        <a:t>Well-Architected Review and Advisor</a:t>
                      </a:r>
                    </a:p>
                    <a:p>
                      <a:r>
                        <a:rPr lang="en-GB"/>
                        <a:t>(Import Azure Advisor results before review; export review to CSV)</a:t>
                      </a:r>
                    </a:p>
                  </a:txBody>
                  <a:tcPr anchor="ctr"/>
                </a:tc>
                <a:tc>
                  <a:txBody>
                    <a:bodyPr/>
                    <a:lstStyle/>
                    <a:p>
                      <a:pPr algn="ctr"/>
                      <a:r>
                        <a:rPr lang="en-GB" dirty="0"/>
                        <a:t>3-5</a:t>
                      </a:r>
                    </a:p>
                  </a:txBody>
                  <a:tcPr anchor="ctr"/>
                </a:tc>
                <a:extLst>
                  <a:ext uri="{0D108BD9-81ED-4DB2-BD59-A6C34878D82A}">
                    <a16:rowId xmlns:a16="http://schemas.microsoft.com/office/drawing/2014/main" val="3647242319"/>
                  </a:ext>
                </a:extLst>
              </a:tr>
              <a:tr h="405094">
                <a:tc>
                  <a:txBody>
                    <a:bodyPr/>
                    <a:lstStyle/>
                    <a:p>
                      <a:r>
                        <a:rPr lang="en-GB"/>
                        <a:t>05</a:t>
                      </a:r>
                    </a:p>
                  </a:txBody>
                  <a:tcPr anchor="ct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a:t>Review recommendations and prioritize (e.g., 5 P0, 3-5 P1, 3-5 P2) remediation actions based on both best practices &amp; business requirements</a:t>
                      </a:r>
                    </a:p>
                  </a:txBody>
                  <a:tcPr anchor="ctr"/>
                </a:tc>
                <a:tc>
                  <a:txBody>
                    <a:bodyPr/>
                    <a:lstStyle/>
                    <a:p>
                      <a:pPr algn="ctr"/>
                      <a:r>
                        <a:rPr lang="en-GB" dirty="0"/>
                        <a:t>4-6</a:t>
                      </a:r>
                    </a:p>
                  </a:txBody>
                  <a:tcPr anchor="ctr"/>
                </a:tc>
                <a:extLst>
                  <a:ext uri="{0D108BD9-81ED-4DB2-BD59-A6C34878D82A}">
                    <a16:rowId xmlns:a16="http://schemas.microsoft.com/office/drawing/2014/main" val="2592369229"/>
                  </a:ext>
                </a:extLst>
              </a:tr>
              <a:tr h="405094">
                <a:tc>
                  <a:txBody>
                    <a:bodyPr/>
                    <a:lstStyle/>
                    <a:p>
                      <a:r>
                        <a:rPr lang="en-GB"/>
                        <a:t>06</a:t>
                      </a:r>
                    </a:p>
                  </a:txBody>
                  <a:tcPr anchor="ctr"/>
                </a:tc>
                <a:tc>
                  <a:txBody>
                    <a:bodyPr/>
                    <a:lstStyle/>
                    <a:p>
                      <a:r>
                        <a:rPr lang="en-GB"/>
                        <a:t>Share draft with customer</a:t>
                      </a:r>
                    </a:p>
                  </a:txBody>
                  <a:tcPr anchor="ctr"/>
                </a:tc>
                <a:tc>
                  <a:txBody>
                    <a:bodyPr/>
                    <a:lstStyle/>
                    <a:p>
                      <a:pPr algn="ctr"/>
                      <a:r>
                        <a:rPr lang="en-GB"/>
                        <a:t>1</a:t>
                      </a:r>
                    </a:p>
                  </a:txBody>
                  <a:tcPr anchor="ctr"/>
                </a:tc>
                <a:extLst>
                  <a:ext uri="{0D108BD9-81ED-4DB2-BD59-A6C34878D82A}">
                    <a16:rowId xmlns:a16="http://schemas.microsoft.com/office/drawing/2014/main" val="734993643"/>
                  </a:ext>
                </a:extLst>
              </a:tr>
              <a:tr h="405094">
                <a:tc>
                  <a:txBody>
                    <a:bodyPr/>
                    <a:lstStyle/>
                    <a:p>
                      <a:r>
                        <a:rPr lang="en-GB"/>
                        <a:t>07</a:t>
                      </a:r>
                    </a:p>
                  </a:txBody>
                  <a:tcPr anchor="ctr"/>
                </a:tc>
                <a:tc>
                  <a:txBody>
                    <a:bodyPr/>
                    <a:lstStyle/>
                    <a:p>
                      <a:r>
                        <a:rPr lang="en-GB"/>
                        <a:t>Present final report to customer</a:t>
                      </a:r>
                    </a:p>
                  </a:txBody>
                  <a:tcPr anchor="ctr"/>
                </a:tc>
                <a:tc>
                  <a:txBody>
                    <a:bodyPr/>
                    <a:lstStyle/>
                    <a:p>
                      <a:pPr algn="ctr"/>
                      <a:r>
                        <a:rPr lang="en-GB"/>
                        <a:t>2</a:t>
                      </a:r>
                    </a:p>
                  </a:txBody>
                  <a:tcPr anchor="ctr"/>
                </a:tc>
                <a:extLst>
                  <a:ext uri="{0D108BD9-81ED-4DB2-BD59-A6C34878D82A}">
                    <a16:rowId xmlns:a16="http://schemas.microsoft.com/office/drawing/2014/main" val="3859385559"/>
                  </a:ext>
                </a:extLst>
              </a:tr>
              <a:tr h="405094">
                <a:tc>
                  <a:txBody>
                    <a:bodyPr/>
                    <a:lstStyle/>
                    <a:p>
                      <a:r>
                        <a:rPr lang="en-GB"/>
                        <a:t>08</a:t>
                      </a:r>
                    </a:p>
                  </a:txBody>
                  <a:tcPr anchor="ctr"/>
                </a:tc>
                <a:tc>
                  <a:txBody>
                    <a:bodyPr/>
                    <a:lstStyle/>
                    <a:p>
                      <a:r>
                        <a:rPr lang="en-GB"/>
                        <a:t>Plan next phase based on stage 05</a:t>
                      </a:r>
                    </a:p>
                  </a:txBody>
                  <a:tcPr anchor="ctr"/>
                </a:tc>
                <a:tc>
                  <a:txBody>
                    <a:bodyPr/>
                    <a:lstStyle/>
                    <a:p>
                      <a:pPr algn="ctr"/>
                      <a:r>
                        <a:rPr lang="en-GB" dirty="0"/>
                        <a:t>2-3</a:t>
                      </a:r>
                    </a:p>
                  </a:txBody>
                  <a:tcPr anchor="ctr"/>
                </a:tc>
                <a:extLst>
                  <a:ext uri="{0D108BD9-81ED-4DB2-BD59-A6C34878D82A}">
                    <a16:rowId xmlns:a16="http://schemas.microsoft.com/office/drawing/2014/main" val="4137052228"/>
                  </a:ext>
                </a:extLst>
              </a:tr>
            </a:tbl>
          </a:graphicData>
        </a:graphic>
      </p:graphicFrame>
    </p:spTree>
    <p:extLst>
      <p:ext uri="{BB962C8B-B14F-4D97-AF65-F5344CB8AC3E}">
        <p14:creationId xmlns:p14="http://schemas.microsoft.com/office/powerpoint/2010/main" val="48717748"/>
      </p:ext>
    </p:extLst>
  </p:cSld>
  <p:clrMapOvr>
    <a:masterClrMapping/>
  </p:clrMapOvr>
  <p:transition advClick="0" advTm="166000">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64842" y="3239890"/>
            <a:ext cx="9630389" cy="800219"/>
          </a:xfrm>
          <a:noFill/>
        </p:spPr>
        <p:txBody>
          <a:bodyPr/>
          <a:lstStyle/>
          <a:p>
            <a:r>
              <a:rPr lang="en-US" sz="4000" dirty="0">
                <a:solidFill>
                  <a:srgbClr val="75E0F5"/>
                </a:solidFill>
                <a:latin typeface="Segoe UI Semibold"/>
                <a:cs typeface="Segoe UI Semibold"/>
              </a:rPr>
              <a:t>Well-Architected Resources</a:t>
            </a:r>
          </a:p>
        </p:txBody>
      </p:sp>
      <p:pic>
        <p:nvPicPr>
          <p:cNvPr id="4" name="Graphic 3">
            <a:extLst>
              <a:ext uri="{FF2B5EF4-FFF2-40B4-BE49-F238E27FC236}">
                <a16:creationId xmlns:a16="http://schemas.microsoft.com/office/drawing/2014/main" id="{28AF7D9A-31DD-BC49-B9DF-2F165DAECF9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52333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4B92899-BA79-4AF5-81FA-1297FF6E69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a:rPr>
              <a:t>Documentation</a:t>
            </a:r>
            <a:endParaRPr kumimoji="0" lang="en-US" sz="2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Well-Architected Framework</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718193"/>
            <a:ext cx="5041169" cy="27067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hlinkClick r:id="rId5"/>
              </a:rPr>
              <a:t>https://aka.ms/wellarchitected/framework</a:t>
            </a: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p:txBody>
      </p:sp>
      <p:grpSp>
        <p:nvGrpSpPr>
          <p:cNvPr id="3" name="Group 2" descr="Web interfase image, showing Well-Architected Framework in Azure Docs">
            <a:extLst>
              <a:ext uri="{FF2B5EF4-FFF2-40B4-BE49-F238E27FC236}">
                <a16:creationId xmlns:a16="http://schemas.microsoft.com/office/drawing/2014/main" id="{953FEB3F-66D8-4382-AAED-48D4976089DB}"/>
              </a:ext>
            </a:extLst>
          </p:cNvPr>
          <p:cNvGrpSpPr/>
          <p:nvPr/>
        </p:nvGrpSpPr>
        <p:grpSpPr>
          <a:xfrm>
            <a:off x="6762750" y="1171575"/>
            <a:ext cx="5429250" cy="4514850"/>
            <a:chOff x="6762750" y="1171575"/>
            <a:chExt cx="5429250" cy="451485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a:extLst>
                <a:ext uri="{FF2B5EF4-FFF2-40B4-BE49-F238E27FC236}">
                  <a16:creationId xmlns:a16="http://schemas.microsoft.com/office/drawing/2014/main" id="{41D4EF64-1EA1-4521-BAE5-DCB2135E91BB}"/>
                </a:ext>
              </a:extLst>
            </p:cNvPr>
            <p:cNvPicPr>
              <a:picLocks noChangeAspect="1"/>
            </p:cNvPicPr>
            <p:nvPr/>
          </p:nvPicPr>
          <p:blipFill>
            <a:blip r:embed="rId7"/>
            <a:stretch>
              <a:fillRect/>
            </a:stretch>
          </p:blipFill>
          <p:spPr>
            <a:xfrm>
              <a:off x="7624899" y="1349775"/>
              <a:ext cx="4542096" cy="3457634"/>
            </a:xfrm>
            <a:prstGeom prst="rect">
              <a:avLst/>
            </a:prstGeom>
          </p:spPr>
        </p:pic>
      </p:grpSp>
    </p:spTree>
    <p:extLst>
      <p:ext uri="{BB962C8B-B14F-4D97-AF65-F5344CB8AC3E}">
        <p14:creationId xmlns:p14="http://schemas.microsoft.com/office/powerpoint/2010/main" val="13433214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705D0D-0401-4168-ABBD-72CA0F6F9C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a:rPr>
              <a:t>Documentation</a:t>
            </a:r>
            <a:endParaRPr kumimoji="0" lang="en-US" sz="2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Architecture Center</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285670"/>
            <a:ext cx="5872190" cy="313932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hlinkClick r:id="rId5"/>
              </a:rPr>
              <a:t>https://aka.ms/architecture</a:t>
            </a: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p:txBody>
      </p:sp>
      <p:grpSp>
        <p:nvGrpSpPr>
          <p:cNvPr id="4" name="Group 3" descr="Web interfase image, showing Azure Architecture Center">
            <a:extLst>
              <a:ext uri="{FF2B5EF4-FFF2-40B4-BE49-F238E27FC236}">
                <a16:creationId xmlns:a16="http://schemas.microsoft.com/office/drawing/2014/main" id="{684DBE91-F2CA-493E-92B0-2B7AE14348C1}"/>
              </a:ext>
            </a:extLst>
          </p:cNvPr>
          <p:cNvGrpSpPr/>
          <p:nvPr/>
        </p:nvGrpSpPr>
        <p:grpSpPr>
          <a:xfrm>
            <a:off x="6762750" y="1171575"/>
            <a:ext cx="5429250" cy="4514850"/>
            <a:chOff x="6762750" y="1171575"/>
            <a:chExt cx="5429250" cy="4514850"/>
          </a:xfrm>
        </p:grpSpPr>
        <p:pic>
          <p:nvPicPr>
            <p:cNvPr id="2" name="Picture 1" descr="Web interfase image, showing Azure Architecture Center">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descr="Web interfase image, showing Azure Archi">
              <a:extLst>
                <a:ext uri="{FF2B5EF4-FFF2-40B4-BE49-F238E27FC236}">
                  <a16:creationId xmlns:a16="http://schemas.microsoft.com/office/drawing/2014/main" id="{F864C206-EB4F-4E74-90AA-6354EE26FEA8}"/>
                </a:ext>
              </a:extLst>
            </p:cNvPr>
            <p:cNvPicPr>
              <a:picLocks noChangeAspect="1"/>
            </p:cNvPicPr>
            <p:nvPr/>
          </p:nvPicPr>
          <p:blipFill rotWithShape="1">
            <a:blip r:embed="rId7"/>
            <a:srcRect r="33218" b="21306"/>
            <a:stretch/>
          </p:blipFill>
          <p:spPr>
            <a:xfrm>
              <a:off x="7593771" y="1349775"/>
              <a:ext cx="4598229" cy="3448071"/>
            </a:xfrm>
            <a:prstGeom prst="rect">
              <a:avLst/>
            </a:prstGeom>
          </p:spPr>
        </p:pic>
      </p:grpSp>
    </p:spTree>
    <p:extLst>
      <p:ext uri="{BB962C8B-B14F-4D97-AF65-F5344CB8AC3E}">
        <p14:creationId xmlns:p14="http://schemas.microsoft.com/office/powerpoint/2010/main" val="25339326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A5E17-6239-431A-B351-1A07A0BFA5A3}"/>
              </a:ext>
            </a:extLst>
          </p:cNvPr>
          <p:cNvSpPr>
            <a:spLocks noGrp="1"/>
          </p:cNvSpPr>
          <p:nvPr>
            <p:ph type="title"/>
          </p:nvPr>
        </p:nvSpPr>
        <p:spPr>
          <a:xfrm>
            <a:off x="179294" y="3276600"/>
            <a:ext cx="5638800" cy="723900"/>
          </a:xfrm>
        </p:spPr>
        <p:txBody>
          <a:bodyPr/>
          <a:lstStyle/>
          <a:p>
            <a:r>
              <a:rPr lang="en-US"/>
              <a:t>What is a Workload?</a:t>
            </a:r>
          </a:p>
        </p:txBody>
      </p:sp>
      <p:sp>
        <p:nvSpPr>
          <p:cNvPr id="5" name="Content Placeholder 4">
            <a:extLst>
              <a:ext uri="{FF2B5EF4-FFF2-40B4-BE49-F238E27FC236}">
                <a16:creationId xmlns:a16="http://schemas.microsoft.com/office/drawing/2014/main" id="{4908AF05-1132-4AD0-860B-5E0410CCDDC5}"/>
              </a:ext>
            </a:extLst>
          </p:cNvPr>
          <p:cNvSpPr>
            <a:spLocks noGrp="1"/>
          </p:cNvSpPr>
          <p:nvPr>
            <p:ph sz="quarter" idx="10"/>
          </p:nvPr>
        </p:nvSpPr>
        <p:spPr/>
        <p:txBody>
          <a:bodyPr>
            <a:normAutofit/>
          </a:bodyPr>
          <a:lstStyle/>
          <a:p>
            <a:pPr marL="0" indent="0">
              <a:buNone/>
            </a:pPr>
            <a:r>
              <a:rPr lang="en-US" sz="2200" dirty="0"/>
              <a:t>A "workload" or "application" is a resource or collection of resources that provide end-to-end functionality to one or multiple clients (humans or systems).</a:t>
            </a:r>
          </a:p>
          <a:p>
            <a:pPr marL="0" indent="0">
              <a:buNone/>
            </a:pPr>
            <a:r>
              <a:rPr lang="en-US" sz="2200" dirty="0"/>
              <a:t>Another way to think of it; a workload is an end-to-end scenario (a process, a journey, a business operation) and the IT infrastructure supporting it.</a:t>
            </a:r>
          </a:p>
          <a:p>
            <a:pPr marL="0" indent="0">
              <a:buNone/>
            </a:pPr>
            <a:r>
              <a:rPr lang="en-US" sz="2200" dirty="0"/>
              <a:t>It can be one or multiple applications, APIs and databases working together to deliver a specific functionality.</a:t>
            </a:r>
          </a:p>
          <a:p>
            <a:endParaRPr lang="en-GB" dirty="0"/>
          </a:p>
        </p:txBody>
      </p:sp>
    </p:spTree>
    <p:extLst>
      <p:ext uri="{BB962C8B-B14F-4D97-AF65-F5344CB8AC3E}">
        <p14:creationId xmlns:p14="http://schemas.microsoft.com/office/powerpoint/2010/main" val="255379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1145506"/>
          </a:xfrm>
        </p:spPr>
        <p:txBody>
          <a:bodyPr/>
          <a:lstStyle/>
          <a:p>
            <a:pPr>
              <a:lnSpc>
                <a:spcPct val="100000"/>
              </a:lnSpc>
            </a:pPr>
            <a:r>
              <a:rPr lang="en-US" sz="3600" b="1">
                <a:solidFill>
                  <a:schemeClr val="accent5"/>
                </a:solidFill>
                <a:cs typeface="Segoe UI Semilight"/>
              </a:rPr>
              <a:t>Advisor Score</a:t>
            </a:r>
            <a:br>
              <a:rPr lang="en-US" sz="3600" b="1">
                <a:solidFill>
                  <a:srgbClr val="0070C0"/>
                </a:solidFill>
                <a:cs typeface="Segoe UI Semilight"/>
              </a:rPr>
            </a:br>
            <a:r>
              <a:rPr lang="en-US" sz="1800">
                <a:solidFill>
                  <a:schemeClr val="bg1"/>
                </a:solidFill>
                <a:latin typeface="+mn-lt"/>
                <a:cs typeface="Segoe UI Semilight"/>
              </a:rPr>
              <a:t>A core feature of Azure Advisor that aggregates</a:t>
            </a:r>
            <a:br>
              <a:rPr lang="en-US" sz="1800">
                <a:solidFill>
                  <a:schemeClr val="bg1"/>
                </a:solidFill>
                <a:latin typeface="+mn-lt"/>
                <a:cs typeface="Segoe UI Semilight"/>
              </a:rPr>
            </a:br>
            <a:r>
              <a:rPr lang="en-US" sz="1800">
                <a:solidFill>
                  <a:schemeClr val="bg1"/>
                </a:solidFill>
                <a:latin typeface="+mn-lt"/>
                <a:cs typeface="Segoe UI Semilight"/>
              </a:rPr>
              <a:t>recommendations into a simple, actionable score. </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2" y="5867877"/>
            <a:ext cx="4566896"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Azure.com: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ms/advisor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Tool: </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aka.ms/</a:t>
            </a:r>
            <a:r>
              <a:rPr kumimoji="0" lang="en-US" sz="1400" b="0" i="0" u="sng" strike="noStrike" kern="1200" cap="none" spc="0" normalizeH="0" baseline="0" noProof="0" err="1">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azureadvisor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ms/docs/advisor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4839573" cy="3365537"/>
          </a:xfrm>
        </p:spPr>
        <p:txBody>
          <a:bodyPr lIns="0" tIns="91440" rIns="91440" bIns="91440">
            <a:noAutofit/>
          </a:bodyPr>
          <a:lstStyle/>
          <a:p>
            <a:pPr marL="0" indent="0">
              <a:lnSpc>
                <a:spcPct val="100000"/>
              </a:lnSpc>
              <a:spcAft>
                <a:spcPts val="1600"/>
              </a:spcAft>
              <a:buNone/>
            </a:pPr>
            <a:r>
              <a:rPr lang="en-US" sz="2000">
                <a:solidFill>
                  <a:schemeClr val="bg1"/>
                </a:solidFill>
              </a:rPr>
              <a:t>Personalized and actionable best practice recommendations, including how to:</a:t>
            </a:r>
            <a:endParaRPr lang="en-US" sz="1600">
              <a:solidFill>
                <a:schemeClr val="bg1"/>
              </a:solidFill>
            </a:endParaRPr>
          </a:p>
          <a:p>
            <a:pPr>
              <a:lnSpc>
                <a:spcPct val="100000"/>
              </a:lnSpc>
              <a:spcAft>
                <a:spcPts val="1600"/>
              </a:spcAft>
              <a:buFont typeface="Wingdings" panose="05000000000000000000" pitchFamily="2" charset="2"/>
              <a:buChar char="§"/>
            </a:pPr>
            <a:r>
              <a:rPr lang="en-US" sz="1600">
                <a:solidFill>
                  <a:schemeClr val="accent5"/>
                </a:solidFill>
              </a:rPr>
              <a:t>Improve the posture of your workloads </a:t>
            </a:r>
            <a:r>
              <a:rPr lang="en-US" sz="1600">
                <a:solidFill>
                  <a:schemeClr val="bg1"/>
                </a:solidFill>
              </a:rPr>
              <a:t>and </a:t>
            </a:r>
            <a:r>
              <a:rPr lang="en-US" sz="1600">
                <a:solidFill>
                  <a:schemeClr val="accent5"/>
                </a:solidFill>
              </a:rPr>
              <a:t>optimize your Azure deployments</a:t>
            </a:r>
            <a:r>
              <a:rPr lang="en-US" sz="1600">
                <a:solidFill>
                  <a:schemeClr val="bg1"/>
                </a:solidFill>
              </a:rPr>
              <a:t>.</a:t>
            </a:r>
          </a:p>
          <a:p>
            <a:pPr>
              <a:lnSpc>
                <a:spcPct val="100000"/>
              </a:lnSpc>
              <a:spcAft>
                <a:spcPts val="1600"/>
              </a:spcAft>
              <a:buFont typeface="Wingdings" panose="05000000000000000000" pitchFamily="2" charset="2"/>
              <a:buChar char="§"/>
            </a:pPr>
            <a:r>
              <a:rPr lang="en-US" sz="1600">
                <a:solidFill>
                  <a:schemeClr val="bg1"/>
                </a:solidFill>
              </a:rPr>
              <a:t>Proactively </a:t>
            </a:r>
            <a:r>
              <a:rPr lang="en-US" sz="1600">
                <a:solidFill>
                  <a:schemeClr val="accent5"/>
                </a:solidFill>
              </a:rPr>
              <a:t>prevent top issues </a:t>
            </a:r>
            <a:r>
              <a:rPr lang="en-US" sz="1600">
                <a:solidFill>
                  <a:schemeClr val="bg1"/>
                </a:solidFill>
              </a:rPr>
              <a:t>by following best practices.</a:t>
            </a:r>
          </a:p>
          <a:p>
            <a:pPr>
              <a:lnSpc>
                <a:spcPct val="100000"/>
              </a:lnSpc>
              <a:spcAft>
                <a:spcPts val="1600"/>
              </a:spcAft>
              <a:buFont typeface="Wingdings" panose="05000000000000000000" pitchFamily="2" charset="2"/>
              <a:buChar char="§"/>
            </a:pPr>
            <a:r>
              <a:rPr lang="en-US" sz="1600">
                <a:solidFill>
                  <a:schemeClr val="accent5"/>
                </a:solidFill>
              </a:rPr>
              <a:t>Assess your Azure workloads </a:t>
            </a:r>
            <a:r>
              <a:rPr lang="en-US" sz="1600">
                <a:solidFill>
                  <a:schemeClr val="bg1"/>
                </a:solidFill>
              </a:rPr>
              <a:t>against the five pillars of the Microsoft Azure Well-Architected Framework.</a:t>
            </a:r>
          </a:p>
        </p:txBody>
      </p:sp>
      <p:pic>
        <p:nvPicPr>
          <p:cNvPr id="1026" name="Picture 2" descr="Screenshot that shows the Advisor Score page.">
            <a:extLst>
              <a:ext uri="{FF2B5EF4-FFF2-40B4-BE49-F238E27FC236}">
                <a16:creationId xmlns:a16="http://schemas.microsoft.com/office/drawing/2014/main" id="{37B7B6D8-842C-4080-9890-05C4AF8A6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006916"/>
            <a:ext cx="12192000" cy="619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271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1145506"/>
          </a:xfrm>
        </p:spPr>
        <p:txBody>
          <a:bodyPr/>
          <a:lstStyle/>
          <a:p>
            <a:pPr>
              <a:lnSpc>
                <a:spcPct val="100000"/>
              </a:lnSpc>
            </a:pPr>
            <a:r>
              <a:rPr lang="en-US" sz="3600" b="1" dirty="0">
                <a:solidFill>
                  <a:schemeClr val="accent5"/>
                </a:solidFill>
                <a:cs typeface="Segoe UI Semilight"/>
              </a:rPr>
              <a:t>Reliability Workbook</a:t>
            </a:r>
            <a:br>
              <a:rPr lang="en-US" sz="3600" b="1" dirty="0">
                <a:solidFill>
                  <a:srgbClr val="0070C0"/>
                </a:solidFill>
                <a:cs typeface="Segoe UI Semilight"/>
              </a:rPr>
            </a:br>
            <a:r>
              <a:rPr lang="en-US" sz="1800" dirty="0">
                <a:solidFill>
                  <a:schemeClr val="bg1"/>
                </a:solidFill>
                <a:latin typeface="+mn-lt"/>
                <a:cs typeface="Segoe UI Semilight"/>
              </a:rPr>
              <a:t>You can evaluate the reliability of posture of your applications, assess risks and plan improvements using the new Reliability workbook template, which is available in Azure Advisor.</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2" y="6359886"/>
            <a:ext cx="1056246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rPr>
              <a:t>https://learn.microsoft.com/en-us/azure/advisor/advisor-how-to-improve-reliability#reliability-workbook</a:t>
            </a:r>
            <a:endParaRPr kumimoji="0" lang="en-US" sz="1400" b="0" i="0" u="sng"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endParaRP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1982233"/>
            <a:ext cx="4839573" cy="3365537"/>
          </a:xfrm>
        </p:spPr>
        <p:txBody>
          <a:bodyPr lIns="0" tIns="91440" rIns="91440" bIns="91440">
            <a:noAutofit/>
          </a:bodyPr>
          <a:lstStyle/>
          <a:p>
            <a:pPr marL="0" indent="0" algn="l">
              <a:buNone/>
            </a:pPr>
            <a:r>
              <a:rPr lang="en-GB" sz="1100" b="0" i="0" dirty="0">
                <a:solidFill>
                  <a:srgbClr val="E6E6E6"/>
                </a:solidFill>
                <a:effectLst/>
                <a:latin typeface="Segoe UI" panose="020B0502040204020203" pitchFamily="34" charset="0"/>
              </a:rPr>
              <a:t>The workbook offers best practices for Azure services including:</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Compute</a:t>
            </a:r>
            <a:r>
              <a:rPr lang="en-GB" sz="1050" b="0" i="0" dirty="0">
                <a:solidFill>
                  <a:srgbClr val="E6E6E6"/>
                </a:solidFill>
                <a:effectLst/>
                <a:latin typeface="Segoe UI" panose="020B0502040204020203" pitchFamily="34" charset="0"/>
              </a:rPr>
              <a:t>: Virtual Machines, Virtual Machine Scale Sets</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Containers</a:t>
            </a:r>
            <a:r>
              <a:rPr lang="en-GB" sz="1050" b="0" i="0" dirty="0">
                <a:solidFill>
                  <a:srgbClr val="E6E6E6"/>
                </a:solidFill>
                <a:effectLst/>
                <a:latin typeface="Segoe UI" panose="020B0502040204020203" pitchFamily="34" charset="0"/>
              </a:rPr>
              <a:t>: Azure Kubernetes service</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Databases</a:t>
            </a:r>
            <a:r>
              <a:rPr lang="en-GB" sz="1050" b="0" i="0" dirty="0">
                <a:solidFill>
                  <a:srgbClr val="E6E6E6"/>
                </a:solidFill>
                <a:effectLst/>
                <a:latin typeface="Segoe UI" panose="020B0502040204020203" pitchFamily="34" charset="0"/>
              </a:rPr>
              <a:t>: SQL Database, Synapse SQL Pool, Cosmos DB, Azure Database for MySQL, Azure Cache for Redis</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Integration</a:t>
            </a:r>
            <a:r>
              <a:rPr lang="en-GB" sz="1050" b="0" i="0" dirty="0">
                <a:solidFill>
                  <a:srgbClr val="E6E6E6"/>
                </a:solidFill>
                <a:effectLst/>
                <a:latin typeface="Segoe UI" panose="020B0502040204020203" pitchFamily="34" charset="0"/>
              </a:rPr>
              <a:t>: Azure API Management</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Networking</a:t>
            </a:r>
            <a:r>
              <a:rPr lang="en-GB" sz="1050" b="0" i="0" dirty="0">
                <a:solidFill>
                  <a:srgbClr val="E6E6E6"/>
                </a:solidFill>
                <a:effectLst/>
                <a:latin typeface="Segoe UI" panose="020B0502040204020203" pitchFamily="34" charset="0"/>
              </a:rPr>
              <a:t>: Azure Firewall, Azure Front Door &amp; CDN, Application Gateway, Load Balancer, Public IP, VPN &amp; Express Route Gateway</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Storage</a:t>
            </a:r>
            <a:r>
              <a:rPr lang="en-GB" sz="1050" b="0" i="0" dirty="0">
                <a:solidFill>
                  <a:srgbClr val="E6E6E6"/>
                </a:solidFill>
                <a:effectLst/>
                <a:latin typeface="Segoe UI" panose="020B0502040204020203" pitchFamily="34" charset="0"/>
              </a:rPr>
              <a:t>: Storage Account</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Web</a:t>
            </a:r>
            <a:r>
              <a:rPr lang="en-GB" sz="1050" b="0" i="0" dirty="0">
                <a:solidFill>
                  <a:srgbClr val="E6E6E6"/>
                </a:solidFill>
                <a:effectLst/>
                <a:latin typeface="Segoe UI" panose="020B0502040204020203" pitchFamily="34" charset="0"/>
              </a:rPr>
              <a:t>: App Service Plan, App Service, Function App</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Azure Site Recovery</a:t>
            </a:r>
            <a:endParaRPr lang="en-GB" sz="1050" b="0" i="0" dirty="0">
              <a:solidFill>
                <a:srgbClr val="E6E6E6"/>
              </a:solidFill>
              <a:effectLst/>
              <a:latin typeface="Segoe UI" panose="020B0502040204020203" pitchFamily="34" charset="0"/>
            </a:endParaRPr>
          </a:p>
          <a:p>
            <a:pPr algn="l">
              <a:buFont typeface="Arial" panose="020B0604020202020204" pitchFamily="34" charset="0"/>
              <a:buChar char="•"/>
            </a:pPr>
            <a:r>
              <a:rPr lang="en-GB" sz="1050" b="1" i="0" dirty="0">
                <a:solidFill>
                  <a:srgbClr val="E6E6E6"/>
                </a:solidFill>
                <a:effectLst/>
                <a:latin typeface="Segoe UI" panose="020B0502040204020203" pitchFamily="34" charset="0"/>
              </a:rPr>
              <a:t>Service Alerts</a:t>
            </a:r>
            <a:endParaRPr lang="en-GB" sz="1050" b="0" i="0" dirty="0">
              <a:solidFill>
                <a:srgbClr val="E6E6E6"/>
              </a:solidFill>
              <a:effectLst/>
              <a:latin typeface="Segoe UI" panose="020B0502040204020203" pitchFamily="34" charset="0"/>
            </a:endParaRPr>
          </a:p>
        </p:txBody>
      </p:sp>
      <p:pic>
        <p:nvPicPr>
          <p:cNvPr id="1026" name="Picture 2" descr="Screenshot of the Azure Advisor reliability workbook template.">
            <a:extLst>
              <a:ext uri="{FF2B5EF4-FFF2-40B4-BE49-F238E27FC236}">
                <a16:creationId xmlns:a16="http://schemas.microsoft.com/office/drawing/2014/main" id="{65F0A780-297F-1294-52F4-8CAC9DAAA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02" y="2119393"/>
            <a:ext cx="6294159" cy="419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4680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5995" y="620428"/>
            <a:ext cx="11306469" cy="765402"/>
          </a:xfrm>
        </p:spPr>
        <p:txBody>
          <a:bodyPr/>
          <a:lstStyle/>
          <a:p>
            <a:r>
              <a:rPr lang="en-US" sz="3600" b="1" dirty="0">
                <a:solidFill>
                  <a:schemeClr val="accent5"/>
                </a:solidFill>
                <a:cs typeface="Segoe UI Semilight"/>
              </a:rPr>
              <a:t>Well-Architected</a:t>
            </a:r>
            <a:r>
              <a:rPr lang="en-US" sz="4000" dirty="0">
                <a:solidFill>
                  <a:schemeClr val="accent5"/>
                </a:solidFill>
              </a:rPr>
              <a:t> </a:t>
            </a:r>
            <a:r>
              <a:rPr lang="en-US" sz="3600" b="1" dirty="0">
                <a:solidFill>
                  <a:schemeClr val="accent5"/>
                </a:solidFill>
                <a:cs typeface="Segoe UI Semilight"/>
              </a:rPr>
              <a:t>Review</a:t>
            </a:r>
            <a:br>
              <a:rPr lang="en-US" sz="3600" b="1" dirty="0">
                <a:solidFill>
                  <a:schemeClr val="accent5"/>
                </a:solidFill>
                <a:cs typeface="Segoe UI Semilight"/>
              </a:rPr>
            </a:br>
            <a:r>
              <a:rPr lang="en-US" sz="2400" b="1" i="1" dirty="0">
                <a:solidFill>
                  <a:schemeClr val="accent1"/>
                </a:solidFill>
                <a:cs typeface="Segoe UI Semilight"/>
              </a:rPr>
              <a:t>Online Tool</a:t>
            </a:r>
            <a:endParaRPr lang="en-US" sz="3600" b="1" i="1" dirty="0">
              <a:solidFill>
                <a:schemeClr val="accent1"/>
              </a:solidFill>
              <a:cs typeface="Segoe UI Semilight"/>
            </a:endParaRPr>
          </a:p>
        </p:txBody>
      </p:sp>
      <p:sp>
        <p:nvSpPr>
          <p:cNvPr id="6" name="Text Placeholder 5">
            <a:extLst>
              <a:ext uri="{FF2B5EF4-FFF2-40B4-BE49-F238E27FC236}">
                <a16:creationId xmlns:a16="http://schemas.microsoft.com/office/drawing/2014/main" id="{2F02CD62-A165-4CC8-825F-5DCF5FEE6DA0}"/>
              </a:ext>
            </a:extLst>
          </p:cNvPr>
          <p:cNvSpPr>
            <a:spLocks noGrp="1"/>
          </p:cNvSpPr>
          <p:nvPr>
            <p:ph type="body" sz="quarter" idx="10"/>
          </p:nvPr>
        </p:nvSpPr>
        <p:spPr>
          <a:xfrm>
            <a:off x="499855" y="1746488"/>
            <a:ext cx="5253041" cy="1682512"/>
          </a:xfrm>
        </p:spPr>
        <p:txBody>
          <a:bodyPr/>
          <a:lstStyle/>
          <a:p>
            <a:pPr marL="0" lvl="0" indent="0">
              <a:lnSpc>
                <a:spcPct val="100000"/>
              </a:lnSpc>
              <a:spcAft>
                <a:spcPts val="1600"/>
              </a:spcAft>
              <a:buNone/>
            </a:pPr>
            <a:r>
              <a:rPr lang="en-US" sz="2000">
                <a:solidFill>
                  <a:schemeClr val="bg1"/>
                </a:solidFill>
              </a:rPr>
              <a:t>Assess your workloads using the tenets found in the </a:t>
            </a:r>
            <a:r>
              <a:rPr lang="en-US" sz="2000">
                <a:solidFill>
                  <a:schemeClr val="accent5"/>
                </a:solidFill>
              </a:rPr>
              <a:t>Microsoft Azure Well-Architected Framework</a:t>
            </a:r>
            <a:r>
              <a:rPr lang="en-US" sz="2000">
                <a:solidFill>
                  <a:schemeClr val="bg1"/>
                </a:solidFill>
              </a:rPr>
              <a:t>:</a:t>
            </a:r>
          </a:p>
          <a:p>
            <a:pPr>
              <a:lnSpc>
                <a:spcPct val="100000"/>
              </a:lnSpc>
              <a:spcAft>
                <a:spcPts val="1600"/>
              </a:spcAft>
            </a:pPr>
            <a:r>
              <a:rPr lang="en-US" sz="1800" noProof="0">
                <a:solidFill>
                  <a:schemeClr val="bg1"/>
                </a:solidFill>
              </a:rPr>
              <a:t>Understand the Well-Architected level of your workload environment.</a:t>
            </a:r>
            <a:endParaRPr lang="en-US">
              <a:solidFill>
                <a:schemeClr val="bg1"/>
              </a:solidFill>
            </a:endParaRPr>
          </a:p>
        </p:txBody>
      </p:sp>
      <p:pic>
        <p:nvPicPr>
          <p:cNvPr id="7" name="Picture 6" descr="Web interfase image, showing Well-Architected Review sample results">
            <a:extLst>
              <a:ext uri="{FF2B5EF4-FFF2-40B4-BE49-F238E27FC236}">
                <a16:creationId xmlns:a16="http://schemas.microsoft.com/office/drawing/2014/main" id="{905CAE9C-65ED-478D-A94F-10899450E9D7}"/>
              </a:ext>
            </a:extLst>
          </p:cNvPr>
          <p:cNvPicPr>
            <a:picLocks noChangeAspect="1"/>
          </p:cNvPicPr>
          <p:nvPr/>
        </p:nvPicPr>
        <p:blipFill rotWithShape="1">
          <a:blip r:embed="rId3"/>
          <a:srcRect l="9029" t="39904" r="50474" b="41103"/>
          <a:stretch/>
        </p:blipFill>
        <p:spPr>
          <a:xfrm>
            <a:off x="938681" y="3549629"/>
            <a:ext cx="4375391" cy="1368047"/>
          </a:xfrm>
          <a:prstGeom prst="rect">
            <a:avLst/>
          </a:prstGeom>
          <a:ln>
            <a:solidFill>
              <a:schemeClr val="accent1">
                <a:lumMod val="90000"/>
              </a:schemeClr>
            </a:solidFill>
          </a:ln>
        </p:spPr>
      </p:pic>
      <p:sp>
        <p:nvSpPr>
          <p:cNvPr id="15" name="TextBox 14">
            <a:extLst>
              <a:ext uri="{FF2B5EF4-FFF2-40B4-BE49-F238E27FC236}">
                <a16:creationId xmlns:a16="http://schemas.microsoft.com/office/drawing/2014/main" id="{C8D3FC14-FE5F-4E5C-A37D-47D10B0CB61B}"/>
              </a:ext>
            </a:extLst>
          </p:cNvPr>
          <p:cNvSpPr txBox="1"/>
          <p:nvPr/>
        </p:nvSpPr>
        <p:spPr>
          <a:xfrm>
            <a:off x="366355" y="5013571"/>
            <a:ext cx="5742874" cy="646331"/>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1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Access guidance for next steps of your workload improvement process.</a:t>
            </a:r>
          </a:p>
        </p:txBody>
      </p:sp>
      <p:pic>
        <p:nvPicPr>
          <p:cNvPr id="4" name="Picture 3" descr="Web interfase image, showing Well-Architected Review initial page">
            <a:extLst>
              <a:ext uri="{FF2B5EF4-FFF2-40B4-BE49-F238E27FC236}">
                <a16:creationId xmlns:a16="http://schemas.microsoft.com/office/drawing/2014/main" id="{D71A41DA-DF25-4F7E-8F50-DC9F5235F4CA}"/>
              </a:ext>
            </a:extLst>
          </p:cNvPr>
          <p:cNvPicPr>
            <a:picLocks noChangeAspect="1"/>
          </p:cNvPicPr>
          <p:nvPr/>
        </p:nvPicPr>
        <p:blipFill>
          <a:blip r:embed="rId4"/>
          <a:stretch>
            <a:fillRect/>
          </a:stretch>
        </p:blipFill>
        <p:spPr>
          <a:xfrm>
            <a:off x="6877929" y="240660"/>
            <a:ext cx="4947716" cy="5770193"/>
          </a:xfrm>
          <a:prstGeom prst="rect">
            <a:avLst/>
          </a:prstGeom>
        </p:spPr>
      </p:pic>
      <p:sp>
        <p:nvSpPr>
          <p:cNvPr id="9" name="TextBox 8">
            <a:extLst>
              <a:ext uri="{FF2B5EF4-FFF2-40B4-BE49-F238E27FC236}">
                <a16:creationId xmlns:a16="http://schemas.microsoft.com/office/drawing/2014/main" id="{5CFEE899-390C-4F90-ACBF-0A848BB892CB}"/>
              </a:ext>
            </a:extLst>
          </p:cNvPr>
          <p:cNvSpPr txBox="1"/>
          <p:nvPr/>
        </p:nvSpPr>
        <p:spPr>
          <a:xfrm>
            <a:off x="340732" y="6309563"/>
            <a:ext cx="6739466"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5"/>
              </a:rPr>
              <a:t>aka.ms/wellarchitected/review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20398535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830997"/>
          </a:xfrm>
        </p:spPr>
        <p:txBody>
          <a:bodyPr/>
          <a:lstStyle/>
          <a:p>
            <a:pPr>
              <a:lnSpc>
                <a:spcPct val="100000"/>
              </a:lnSpc>
            </a:pPr>
            <a:r>
              <a:rPr lang="en-US" sz="3600" b="1" dirty="0">
                <a:solidFill>
                  <a:schemeClr val="accent5"/>
                </a:solidFill>
                <a:cs typeface="Segoe UI Semilight"/>
              </a:rPr>
              <a:t>Defender for DevOps</a:t>
            </a:r>
            <a:br>
              <a:rPr lang="en-US" sz="3600" b="1" dirty="0">
                <a:solidFill>
                  <a:srgbClr val="0070C0"/>
                </a:solidFill>
                <a:cs typeface="Segoe UI Semilight"/>
              </a:rPr>
            </a:br>
            <a:r>
              <a:rPr lang="en-US" sz="1800" dirty="0">
                <a:solidFill>
                  <a:schemeClr val="bg1"/>
                </a:solidFill>
                <a:latin typeface="+mn-lt"/>
                <a:cs typeface="Segoe UI Semilight"/>
              </a:rPr>
              <a:t>Empowers security teams to manage DevOps security across multi-pipeline environments</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1" y="6237572"/>
            <a:ext cx="59676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Documentation:  </a:t>
            </a:r>
            <a:r>
              <a:rPr lang="en-US" sz="1400" dirty="0">
                <a:hlinkClick r:id="rId3"/>
              </a:rPr>
              <a:t>Microsoft Defender for DevOps</a:t>
            </a:r>
            <a:endParaRPr kumimoji="0" lang="en-US" sz="1400" b="0" i="0" u="sng"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endParaRP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5378958" cy="3365537"/>
          </a:xfrm>
        </p:spPr>
        <p:txBody>
          <a:bodyPr lIns="0" tIns="91440" rIns="91440" bIns="91440">
            <a:noAutofit/>
          </a:bodyPr>
          <a:lstStyle/>
          <a:p>
            <a:pPr marL="0" indent="0">
              <a:lnSpc>
                <a:spcPct val="100000"/>
              </a:lnSpc>
              <a:spcAft>
                <a:spcPts val="1600"/>
              </a:spcAft>
              <a:buNone/>
            </a:pPr>
            <a:r>
              <a:rPr lang="en-US" sz="1400" b="0" i="0" dirty="0">
                <a:solidFill>
                  <a:srgbClr val="E6E6E6"/>
                </a:solidFill>
                <a:effectLst/>
                <a:latin typeface="Segoe UI" panose="020B0502040204020203" pitchFamily="34" charset="0"/>
              </a:rPr>
              <a:t>Defender for DevOps uses a central console to empower security teams with the ability to protect applications and resources from code to cloud across multi-pipeline environments, such as GitHub and Azure DevOps.</a:t>
            </a:r>
            <a:r>
              <a:rPr lang="en-US" sz="1400" dirty="0">
                <a:solidFill>
                  <a:schemeClr val="bg2"/>
                </a:solidFill>
              </a:rPr>
              <a:t> </a:t>
            </a:r>
          </a:p>
          <a:p>
            <a:pPr marL="0" indent="0">
              <a:lnSpc>
                <a:spcPct val="100000"/>
              </a:lnSpc>
              <a:spcAft>
                <a:spcPts val="1600"/>
              </a:spcAft>
              <a:buNone/>
            </a:pPr>
            <a:r>
              <a:rPr lang="en-US" sz="1400" dirty="0">
                <a:solidFill>
                  <a:schemeClr val="bg2"/>
                </a:solidFill>
              </a:rPr>
              <a:t>Eliminate infrastructure needs with a fully managed service</a:t>
            </a:r>
          </a:p>
          <a:p>
            <a:pPr>
              <a:lnSpc>
                <a:spcPct val="100000"/>
              </a:lnSpc>
              <a:spcAft>
                <a:spcPts val="1600"/>
              </a:spcAft>
              <a:buFont typeface="Wingdings" panose="05000000000000000000" pitchFamily="2" charset="2"/>
              <a:buChar char="§"/>
            </a:pPr>
            <a:r>
              <a:rPr lang="en-US" sz="1200" b="1" i="0" dirty="0">
                <a:solidFill>
                  <a:srgbClr val="E6E6E6"/>
                </a:solidFill>
                <a:effectLst/>
                <a:latin typeface="Segoe UI" panose="020B0502040204020203" pitchFamily="34" charset="0"/>
              </a:rPr>
              <a:t>Unified visibility into DevOps security posture</a:t>
            </a:r>
            <a:endParaRPr lang="en-US" sz="1400" dirty="0">
              <a:solidFill>
                <a:schemeClr val="bg2"/>
              </a:solidFill>
            </a:endParaRPr>
          </a:p>
          <a:p>
            <a:pPr>
              <a:lnSpc>
                <a:spcPct val="100000"/>
              </a:lnSpc>
              <a:spcAft>
                <a:spcPts val="1600"/>
              </a:spcAft>
              <a:buFont typeface="Wingdings" panose="05000000000000000000" pitchFamily="2" charset="2"/>
              <a:buChar char="§"/>
            </a:pPr>
            <a:r>
              <a:rPr lang="en-US" sz="1200" b="1" i="0" dirty="0">
                <a:solidFill>
                  <a:srgbClr val="E6E6E6"/>
                </a:solidFill>
                <a:effectLst/>
                <a:latin typeface="Segoe UI" panose="020B0502040204020203" pitchFamily="34" charset="0"/>
              </a:rPr>
              <a:t>Strengthen cloud resource configurations throughout the development lifecycle</a:t>
            </a:r>
            <a:r>
              <a:rPr lang="en-US" sz="1400" dirty="0">
                <a:solidFill>
                  <a:schemeClr val="bg2"/>
                </a:solidFill>
              </a:rPr>
              <a:t>​</a:t>
            </a:r>
          </a:p>
          <a:p>
            <a:pPr>
              <a:lnSpc>
                <a:spcPct val="100000"/>
              </a:lnSpc>
              <a:spcAft>
                <a:spcPts val="1600"/>
              </a:spcAft>
              <a:buFont typeface="Wingdings" panose="05000000000000000000" pitchFamily="2" charset="2"/>
              <a:buChar char="§"/>
            </a:pPr>
            <a:r>
              <a:rPr lang="en-GB" sz="1200" b="1" i="0" dirty="0">
                <a:solidFill>
                  <a:srgbClr val="E6E6E6"/>
                </a:solidFill>
                <a:effectLst/>
                <a:latin typeface="Segoe UI" panose="020B0502040204020203" pitchFamily="34" charset="0"/>
              </a:rPr>
              <a:t>Discover misconfigurations in Infrastructure as Code (</a:t>
            </a:r>
            <a:r>
              <a:rPr lang="en-GB" sz="1200" b="1" i="0" dirty="0" err="1">
                <a:solidFill>
                  <a:srgbClr val="E6E6E6"/>
                </a:solidFill>
                <a:effectLst/>
                <a:latin typeface="Segoe UI" panose="020B0502040204020203" pitchFamily="34" charset="0"/>
              </a:rPr>
              <a:t>IaC</a:t>
            </a:r>
            <a:r>
              <a:rPr lang="en-GB" sz="1200" b="1" i="0" dirty="0">
                <a:solidFill>
                  <a:srgbClr val="E6E6E6"/>
                </a:solidFill>
                <a:effectLst/>
                <a:latin typeface="Segoe UI" panose="020B0502040204020203" pitchFamily="34" charset="0"/>
              </a:rPr>
              <a:t>)</a:t>
            </a:r>
          </a:p>
          <a:p>
            <a:pPr>
              <a:lnSpc>
                <a:spcPct val="100000"/>
              </a:lnSpc>
              <a:spcAft>
                <a:spcPts val="1600"/>
              </a:spcAft>
              <a:buFont typeface="Wingdings" panose="05000000000000000000" pitchFamily="2" charset="2"/>
              <a:buChar char="§"/>
            </a:pPr>
            <a:r>
              <a:rPr lang="en-US" sz="1200" b="1" i="0" dirty="0">
                <a:solidFill>
                  <a:srgbClr val="E6E6E6"/>
                </a:solidFill>
                <a:effectLst/>
                <a:latin typeface="Segoe UI" panose="020B0502040204020203" pitchFamily="34" charset="0"/>
              </a:rPr>
              <a:t>Prioritize remediation of critical issues in code</a:t>
            </a:r>
            <a:r>
              <a:rPr lang="en-US" sz="1400" dirty="0">
                <a:solidFill>
                  <a:schemeClr val="bg2"/>
                </a:solidFill>
              </a:rPr>
              <a:t>​</a:t>
            </a:r>
          </a:p>
        </p:txBody>
      </p:sp>
      <p:pic>
        <p:nvPicPr>
          <p:cNvPr id="1026" name="Picture 2" descr="Screenshot of the Defender for DevOps dashboard.">
            <a:extLst>
              <a:ext uri="{FF2B5EF4-FFF2-40B4-BE49-F238E27FC236}">
                <a16:creationId xmlns:a16="http://schemas.microsoft.com/office/drawing/2014/main" id="{FA4E6C9C-6AE2-7E92-9983-7FBADE738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025" y="1545145"/>
            <a:ext cx="5952484" cy="27018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D3EA12-0EAC-4C8A-02E4-E2BF2C3F6572}"/>
              </a:ext>
            </a:extLst>
          </p:cNvPr>
          <p:cNvPicPr>
            <a:picLocks noChangeAspect="1"/>
          </p:cNvPicPr>
          <p:nvPr/>
        </p:nvPicPr>
        <p:blipFill>
          <a:blip r:embed="rId5"/>
          <a:stretch>
            <a:fillRect/>
          </a:stretch>
        </p:blipFill>
        <p:spPr>
          <a:xfrm>
            <a:off x="6888827" y="4340735"/>
            <a:ext cx="4090605" cy="2434643"/>
          </a:xfrm>
          <a:prstGeom prst="rect">
            <a:avLst/>
          </a:prstGeom>
        </p:spPr>
      </p:pic>
    </p:spTree>
    <p:extLst>
      <p:ext uri="{BB962C8B-B14F-4D97-AF65-F5344CB8AC3E}">
        <p14:creationId xmlns:p14="http://schemas.microsoft.com/office/powerpoint/2010/main" val="25486357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830997"/>
          </a:xfrm>
        </p:spPr>
        <p:txBody>
          <a:bodyPr/>
          <a:lstStyle/>
          <a:p>
            <a:pPr>
              <a:lnSpc>
                <a:spcPct val="100000"/>
              </a:lnSpc>
            </a:pPr>
            <a:r>
              <a:rPr lang="en-US" sz="3600" b="1" dirty="0">
                <a:solidFill>
                  <a:schemeClr val="accent5"/>
                </a:solidFill>
                <a:cs typeface="Segoe UI Semilight"/>
              </a:rPr>
              <a:t>Azure Load Test</a:t>
            </a:r>
            <a:br>
              <a:rPr lang="en-US" sz="3600" b="1" dirty="0">
                <a:solidFill>
                  <a:srgbClr val="0070C0"/>
                </a:solidFill>
                <a:cs typeface="Segoe UI Semilight"/>
              </a:rPr>
            </a:br>
            <a:r>
              <a:rPr lang="en-US" sz="1800" dirty="0">
                <a:solidFill>
                  <a:schemeClr val="bg1"/>
                </a:solidFill>
                <a:latin typeface="+mn-lt"/>
                <a:cs typeface="Segoe UI Semilight"/>
              </a:rPr>
              <a:t>Generate high-scale load with ease</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1" y="6237572"/>
            <a:ext cx="59676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Documentation: </a:t>
            </a:r>
            <a:r>
              <a:rPr kumimoji="0" lang="en-US" sz="1400" b="0" i="0" u="sng"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rPr>
              <a:t>https://learn.microsoft.com/en-us/azure/load-testing/</a:t>
            </a: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5378958" cy="3365537"/>
          </a:xfrm>
        </p:spPr>
        <p:txBody>
          <a:bodyPr lIns="0" tIns="91440" rIns="91440" bIns="91440">
            <a:noAutofit/>
          </a:bodyPr>
          <a:lstStyle/>
          <a:p>
            <a:pPr marL="0" indent="0">
              <a:lnSpc>
                <a:spcPct val="100000"/>
              </a:lnSpc>
              <a:spcAft>
                <a:spcPts val="1600"/>
              </a:spcAft>
              <a:buNone/>
            </a:pPr>
            <a:r>
              <a:rPr lang="en-US" sz="1400" b="0" i="0" dirty="0">
                <a:solidFill>
                  <a:srgbClr val="E6E6E6"/>
                </a:solidFill>
                <a:effectLst/>
                <a:latin typeface="Segoe UI" panose="020B0502040204020203" pitchFamily="34" charset="0"/>
              </a:rPr>
              <a:t>Generate high-scale loads, identify app performance bottlenecks, and automate regression testing with Azure Load Testing service.</a:t>
            </a:r>
            <a:endParaRPr lang="en-US" sz="1600" dirty="0">
              <a:solidFill>
                <a:schemeClr val="bg2"/>
              </a:solidFill>
            </a:endParaRPr>
          </a:p>
          <a:p>
            <a:pPr>
              <a:lnSpc>
                <a:spcPct val="100000"/>
              </a:lnSpc>
              <a:spcAft>
                <a:spcPts val="1600"/>
              </a:spcAft>
              <a:buFont typeface="Wingdings" panose="05000000000000000000" pitchFamily="2" charset="2"/>
              <a:buChar char="§"/>
            </a:pPr>
            <a:r>
              <a:rPr lang="en-US" sz="1400" dirty="0">
                <a:solidFill>
                  <a:schemeClr val="bg2"/>
                </a:solidFill>
              </a:rPr>
              <a:t>Run JMeter scripts at scale​</a:t>
            </a:r>
          </a:p>
          <a:p>
            <a:pPr>
              <a:lnSpc>
                <a:spcPct val="100000"/>
              </a:lnSpc>
              <a:spcAft>
                <a:spcPts val="1600"/>
              </a:spcAft>
              <a:buFont typeface="Wingdings" panose="05000000000000000000" pitchFamily="2" charset="2"/>
              <a:buChar char="§"/>
            </a:pPr>
            <a:r>
              <a:rPr lang="en-US" sz="1400" dirty="0">
                <a:solidFill>
                  <a:schemeClr val="bg2"/>
                </a:solidFill>
              </a:rPr>
              <a:t>Eliminate infrastructure needs with a fully managed service</a:t>
            </a:r>
          </a:p>
          <a:p>
            <a:pPr>
              <a:lnSpc>
                <a:spcPct val="100000"/>
              </a:lnSpc>
              <a:spcAft>
                <a:spcPts val="1600"/>
              </a:spcAft>
              <a:buFont typeface="Wingdings" panose="05000000000000000000" pitchFamily="2" charset="2"/>
              <a:buChar char="§"/>
            </a:pPr>
            <a:r>
              <a:rPr lang="en-US" sz="1400" dirty="0">
                <a:solidFill>
                  <a:schemeClr val="bg2"/>
                </a:solidFill>
              </a:rPr>
              <a:t>Generate deep, actionable insights and recommendations​</a:t>
            </a:r>
          </a:p>
          <a:p>
            <a:pPr>
              <a:lnSpc>
                <a:spcPct val="100000"/>
              </a:lnSpc>
              <a:spcAft>
                <a:spcPts val="1600"/>
              </a:spcAft>
              <a:buFont typeface="Wingdings" panose="05000000000000000000" pitchFamily="2" charset="2"/>
              <a:buChar char="§"/>
            </a:pPr>
            <a:r>
              <a:rPr lang="en-US" sz="1400" dirty="0">
                <a:solidFill>
                  <a:schemeClr val="bg2"/>
                </a:solidFill>
              </a:rPr>
              <a:t>Understand how tests impact all parts of your app​</a:t>
            </a:r>
          </a:p>
          <a:p>
            <a:pPr>
              <a:lnSpc>
                <a:spcPct val="100000"/>
              </a:lnSpc>
              <a:spcAft>
                <a:spcPts val="1600"/>
              </a:spcAft>
              <a:buFont typeface="Wingdings" panose="05000000000000000000" pitchFamily="2" charset="2"/>
              <a:buChar char="§"/>
            </a:pPr>
            <a:r>
              <a:rPr lang="en-US" sz="1400" dirty="0">
                <a:solidFill>
                  <a:schemeClr val="bg2"/>
                </a:solidFill>
              </a:rPr>
              <a:t>Compare across load tests to understand change over time​</a:t>
            </a:r>
          </a:p>
        </p:txBody>
      </p:sp>
      <p:pic>
        <p:nvPicPr>
          <p:cNvPr id="3074" name="Picture 2">
            <a:extLst>
              <a:ext uri="{FF2B5EF4-FFF2-40B4-BE49-F238E27FC236}">
                <a16:creationId xmlns:a16="http://schemas.microsoft.com/office/drawing/2014/main" id="{E1A923D1-0164-15AE-779E-69C11361A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031" y="314325"/>
            <a:ext cx="5419725" cy="3114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4A181E3-8396-1F3C-07DB-2A4BC43D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031" y="3526155"/>
            <a:ext cx="5419725"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467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830997"/>
          </a:xfrm>
        </p:spPr>
        <p:txBody>
          <a:bodyPr/>
          <a:lstStyle/>
          <a:p>
            <a:pPr>
              <a:lnSpc>
                <a:spcPct val="100000"/>
              </a:lnSpc>
            </a:pPr>
            <a:r>
              <a:rPr lang="en-US" sz="3600" b="1" dirty="0">
                <a:solidFill>
                  <a:schemeClr val="accent5"/>
                </a:solidFill>
                <a:cs typeface="Segoe UI Semilight"/>
              </a:rPr>
              <a:t>Azure Chaos Studio</a:t>
            </a:r>
            <a:br>
              <a:rPr lang="en-US" sz="3600" b="1" dirty="0">
                <a:solidFill>
                  <a:srgbClr val="0070C0"/>
                </a:solidFill>
                <a:cs typeface="Segoe UI Semilight"/>
              </a:rPr>
            </a:br>
            <a:r>
              <a:rPr lang="en-US" sz="1800" dirty="0">
                <a:solidFill>
                  <a:schemeClr val="bg1"/>
                </a:solidFill>
                <a:latin typeface="+mn-lt"/>
                <a:cs typeface="Segoe UI Semilight"/>
              </a:rPr>
              <a:t>Measure, understand, improve, and maintain workload resilience​</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1" y="6393657"/>
            <a:ext cx="925944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hlinkClick r:id="rId3"/>
              </a:rPr>
              <a:t>https://learn.microsoft.com/en-US/azure/chaos-studio/chaos-studio-overview</a:t>
            </a: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 </a:t>
            </a:r>
            <a:endParaRPr kumimoji="0" lang="en-US" sz="1400" b="0" i="0" u="sng"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endParaRPr>
          </a:p>
        </p:txBody>
      </p:sp>
      <p:sp>
        <p:nvSpPr>
          <p:cNvPr id="6" name="Rectangle 5">
            <a:extLst>
              <a:ext uri="{FF2B5EF4-FFF2-40B4-BE49-F238E27FC236}">
                <a16:creationId xmlns:a16="http://schemas.microsoft.com/office/drawing/2014/main" id="{351C8AE4-FA70-E2F5-1454-C4275323E658}"/>
              </a:ext>
            </a:extLst>
          </p:cNvPr>
          <p:cNvSpPr/>
          <p:nvPr/>
        </p:nvSpPr>
        <p:spPr>
          <a:xfrm>
            <a:off x="843915" y="1611437"/>
            <a:ext cx="5252085" cy="4201150"/>
          </a:xfrm>
          <a:prstGeom prst="rect">
            <a:avLst/>
          </a:prstGeom>
        </p:spPr>
        <p:txBody>
          <a:bodyPr wrap="square">
            <a:spAutoFit/>
          </a:bodyPr>
          <a:lstStyle>
            <a:defPPr>
              <a:defRPr lang="en-US"/>
            </a:defPPr>
            <a:lvl1pPr marL="0" algn="l" defTabSz="932742" rtl="0" eaLnBrk="1" latinLnBrk="0" hangingPunct="1">
              <a:defRPr sz="1800" kern="1200">
                <a:solidFill>
                  <a:srgbClr val="000000"/>
                </a:solidFill>
                <a:latin typeface="Segoe UI"/>
              </a:defRPr>
            </a:lvl1pPr>
            <a:lvl2pPr marL="466371" algn="l" defTabSz="932742" rtl="0" eaLnBrk="1" latinLnBrk="0" hangingPunct="1">
              <a:defRPr sz="1800" kern="1200">
                <a:solidFill>
                  <a:srgbClr val="000000"/>
                </a:solidFill>
                <a:latin typeface="Segoe UI"/>
              </a:defRPr>
            </a:lvl2pPr>
            <a:lvl3pPr marL="932742" algn="l" defTabSz="932742" rtl="0" eaLnBrk="1" latinLnBrk="0" hangingPunct="1">
              <a:defRPr sz="1800" kern="1200">
                <a:solidFill>
                  <a:srgbClr val="000000"/>
                </a:solidFill>
                <a:latin typeface="Segoe UI"/>
              </a:defRPr>
            </a:lvl3pPr>
            <a:lvl4pPr marL="1399113" algn="l" defTabSz="932742" rtl="0" eaLnBrk="1" latinLnBrk="0" hangingPunct="1">
              <a:defRPr sz="1800" kern="1200">
                <a:solidFill>
                  <a:srgbClr val="000000"/>
                </a:solidFill>
                <a:latin typeface="Segoe UI"/>
              </a:defRPr>
            </a:lvl4pPr>
            <a:lvl5pPr marL="1865484" algn="l" defTabSz="932742" rtl="0" eaLnBrk="1" latinLnBrk="0" hangingPunct="1">
              <a:defRPr sz="1800" kern="1200">
                <a:solidFill>
                  <a:srgbClr val="000000"/>
                </a:solidFill>
                <a:latin typeface="Segoe UI"/>
              </a:defRPr>
            </a:lvl5pPr>
            <a:lvl6pPr marL="2331856" algn="l" defTabSz="932742" rtl="0" eaLnBrk="1" latinLnBrk="0" hangingPunct="1">
              <a:defRPr sz="1800" kern="1200">
                <a:solidFill>
                  <a:srgbClr val="000000"/>
                </a:solidFill>
                <a:latin typeface="Segoe UI"/>
              </a:defRPr>
            </a:lvl6pPr>
            <a:lvl7pPr marL="2798226" algn="l" defTabSz="932742" rtl="0" eaLnBrk="1" latinLnBrk="0" hangingPunct="1">
              <a:defRPr sz="1800" kern="1200">
                <a:solidFill>
                  <a:srgbClr val="000000"/>
                </a:solidFill>
                <a:latin typeface="Segoe UI"/>
              </a:defRPr>
            </a:lvl7pPr>
            <a:lvl8pPr marL="3264597" algn="l" defTabSz="932742" rtl="0" eaLnBrk="1" latinLnBrk="0" hangingPunct="1">
              <a:defRPr sz="1800" kern="1200">
                <a:solidFill>
                  <a:srgbClr val="000000"/>
                </a:solidFill>
                <a:latin typeface="Segoe UI"/>
              </a:defRPr>
            </a:lvl8pPr>
            <a:lvl9pPr marL="3730969" algn="l" defTabSz="932742" rtl="0" eaLnBrk="1" latinLnBrk="0" hangingPunct="1">
              <a:defRPr sz="1800" kern="1200">
                <a:solidFill>
                  <a:srgbClr val="000000"/>
                </a:solidFill>
                <a:latin typeface="Segoe UI"/>
              </a:defRPr>
            </a:lvl9pPr>
          </a:lstStyle>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Fully managed service for building resilience into your Azure services</a:t>
            </a:r>
          </a:p>
          <a:p>
            <a:pPr defTabSz="914132">
              <a:spcBef>
                <a:spcPts val="1200"/>
              </a:spcBef>
              <a:spcAft>
                <a:spcPts val="600"/>
              </a:spcAft>
              <a:buClr>
                <a:srgbClr val="E9E9E9"/>
              </a:buClr>
              <a:buSzPct val="120000"/>
            </a:pPr>
            <a:r>
              <a:rPr lang="en-US" sz="1600" b="1" dirty="0" err="1">
                <a:solidFill>
                  <a:schemeClr val="bg2"/>
                </a:solidFill>
                <a:latin typeface="Segoe UI Semibold" panose="020B0502040204020203" pitchFamily="34" charset="0"/>
                <a:cs typeface="Segoe UI Semibold" panose="020B0502040204020203" pitchFamily="34" charset="0"/>
              </a:rPr>
              <a:t>IaC</a:t>
            </a:r>
            <a:r>
              <a:rPr lang="en-US" sz="1600" b="1" dirty="0">
                <a:solidFill>
                  <a:schemeClr val="bg2"/>
                </a:solidFill>
                <a:latin typeface="Segoe UI Semibold" panose="020B0502040204020203" pitchFamily="34" charset="0"/>
                <a:cs typeface="Segoe UI Semibold" panose="020B0502040204020203" pitchFamily="34" charset="0"/>
              </a:rPr>
              <a:t> experiment deployment via ARM</a:t>
            </a:r>
          </a:p>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Impact analysis in observability tools with Azure Monitor integration</a:t>
            </a:r>
          </a:p>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Expanding library of faults for common Azure service issues</a:t>
            </a:r>
          </a:p>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Simulation of real-world scenarios using orchestrated parallel and sequential fault injection</a:t>
            </a:r>
          </a:p>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Roll back experiments and grant granular fault permissions with AAD to safeguard against fault injection causing outages</a:t>
            </a:r>
          </a:p>
        </p:txBody>
      </p:sp>
      <p:pic>
        <p:nvPicPr>
          <p:cNvPr id="2050" name="Picture 2" descr="Diagram showing the layout of a chaos experiment.">
            <a:extLst>
              <a:ext uri="{FF2B5EF4-FFF2-40B4-BE49-F238E27FC236}">
                <a16:creationId xmlns:a16="http://schemas.microsoft.com/office/drawing/2014/main" id="{3FC1025F-FB71-078C-CEAD-D17A38EBF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740" y="538162"/>
            <a:ext cx="4762500" cy="578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7527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830997"/>
          </a:xfrm>
        </p:spPr>
        <p:txBody>
          <a:bodyPr/>
          <a:lstStyle/>
          <a:p>
            <a:pPr>
              <a:lnSpc>
                <a:spcPct val="100000"/>
              </a:lnSpc>
            </a:pPr>
            <a:r>
              <a:rPr lang="en-US" sz="3600" b="1" dirty="0">
                <a:solidFill>
                  <a:schemeClr val="accent5"/>
                </a:solidFill>
                <a:cs typeface="Segoe UI Semilight"/>
              </a:rPr>
              <a:t>WARP</a:t>
            </a:r>
            <a:br>
              <a:rPr lang="en-US" sz="3600" b="1" dirty="0">
                <a:solidFill>
                  <a:srgbClr val="0070C0"/>
                </a:solidFill>
                <a:cs typeface="Segoe UI Semilight"/>
              </a:rPr>
            </a:br>
            <a:r>
              <a:rPr lang="en-US" sz="1800" dirty="0">
                <a:solidFill>
                  <a:schemeClr val="bg1"/>
                </a:solidFill>
                <a:latin typeface="+mn-lt"/>
                <a:cs typeface="Segoe UI Semilight"/>
              </a:rPr>
              <a:t>DevOps Tooling for the Well-Architected Recommendation Process</a:t>
            </a: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5474208" cy="3365537"/>
          </a:xfrm>
        </p:spPr>
        <p:txBody>
          <a:bodyPr lIns="0" tIns="91440" rIns="91440" bIns="91440">
            <a:noAutofit/>
          </a:bodyPr>
          <a:lstStyle/>
          <a:p>
            <a:pPr marL="0" indent="0" algn="l">
              <a:buNone/>
            </a:pPr>
            <a:r>
              <a:rPr lang="en-US" sz="2000" b="0" i="0" dirty="0">
                <a:solidFill>
                  <a:srgbClr val="E6E6E6"/>
                </a:solidFill>
                <a:effectLst/>
                <a:latin typeface="Segoe UI" panose="020B0502040204020203" pitchFamily="34" charset="0"/>
              </a:rPr>
              <a:t>If you're using a </a:t>
            </a:r>
            <a:r>
              <a:rPr lang="en-US" sz="2000" b="0" i="0" u="none" strike="noStrike" dirty="0">
                <a:solidFill>
                  <a:srgbClr val="E6E6E6"/>
                </a:solidFill>
                <a:effectLst/>
                <a:latin typeface="Segoe UI" panose="020B0502040204020203" pitchFamily="34" charset="0"/>
                <a:hlinkClick r:id="rId3"/>
              </a:rPr>
              <a:t>DevOps</a:t>
            </a:r>
            <a:r>
              <a:rPr lang="en-US" sz="2000" b="0" i="0" dirty="0">
                <a:solidFill>
                  <a:srgbClr val="E6E6E6"/>
                </a:solidFill>
                <a:effectLst/>
                <a:latin typeface="Segoe UI" panose="020B0502040204020203" pitchFamily="34" charset="0"/>
              </a:rPr>
              <a:t> approach for your operational process, Microsoft has provided example scripts that will automate the import of the recommendations from the Well-Architected Review exported CSV into a new </a:t>
            </a:r>
            <a:r>
              <a:rPr lang="en-US" sz="2000" b="0" i="0" u="none" strike="noStrike" dirty="0">
                <a:solidFill>
                  <a:srgbClr val="E6E6E6"/>
                </a:solidFill>
                <a:effectLst/>
                <a:latin typeface="Segoe UI" panose="020B0502040204020203" pitchFamily="34" charset="0"/>
                <a:hlinkClick r:id="rId4"/>
              </a:rPr>
              <a:t>Azure DevOps</a:t>
            </a:r>
            <a:r>
              <a:rPr lang="en-US" sz="2000" b="0" i="0" dirty="0">
                <a:solidFill>
                  <a:srgbClr val="E6E6E6"/>
                </a:solidFill>
                <a:effectLst/>
                <a:latin typeface="Segoe UI" panose="020B0502040204020203" pitchFamily="34" charset="0"/>
              </a:rPr>
              <a:t> or </a:t>
            </a:r>
            <a:r>
              <a:rPr lang="en-US" sz="2000" b="0" i="0" u="none" strike="noStrike" dirty="0">
                <a:solidFill>
                  <a:srgbClr val="E6E6E6"/>
                </a:solidFill>
                <a:effectLst/>
                <a:latin typeface="Segoe UI" panose="020B0502040204020203" pitchFamily="34" charset="0"/>
                <a:hlinkClick r:id="rId5"/>
              </a:rPr>
              <a:t>GitHub</a:t>
            </a:r>
            <a:r>
              <a:rPr lang="en-US" sz="2000" b="0" i="0" dirty="0">
                <a:solidFill>
                  <a:srgbClr val="E6E6E6"/>
                </a:solidFill>
                <a:effectLst/>
                <a:latin typeface="Segoe UI" panose="020B0502040204020203" pitchFamily="34" charset="0"/>
              </a:rPr>
              <a:t> project within your existing organization.</a:t>
            </a:r>
          </a:p>
          <a:p>
            <a:pPr marL="0" indent="0" algn="l">
              <a:buNone/>
            </a:pPr>
            <a:endParaRPr lang="en-US" sz="2000" dirty="0">
              <a:solidFill>
                <a:srgbClr val="E6E6E6"/>
              </a:solidFill>
              <a:latin typeface="Segoe UI" panose="020B0502040204020203" pitchFamily="34" charset="0"/>
            </a:endParaRPr>
          </a:p>
          <a:p>
            <a:pPr marL="0" indent="0" algn="l">
              <a:buNone/>
            </a:pPr>
            <a:r>
              <a:rPr lang="en-US" sz="2000" b="0" i="0" dirty="0">
                <a:solidFill>
                  <a:srgbClr val="E6E6E6"/>
                </a:solidFill>
                <a:effectLst/>
                <a:latin typeface="Segoe UI" panose="020B0502040204020203" pitchFamily="34" charset="0"/>
              </a:rPr>
              <a:t>Download example import scripts at </a:t>
            </a:r>
            <a:r>
              <a:rPr lang="en-US" sz="2000" b="0" i="0" u="none" strike="noStrike" dirty="0">
                <a:solidFill>
                  <a:srgbClr val="E6E6E6"/>
                </a:solidFill>
                <a:effectLst/>
                <a:latin typeface="Segoe UI" panose="020B0502040204020203" pitchFamily="34" charset="0"/>
                <a:hlinkClick r:id="rId6"/>
              </a:rPr>
              <a:t>DevOps Tooling for Well-Architected Recommendation Process</a:t>
            </a:r>
            <a:r>
              <a:rPr lang="en-US" sz="2000" b="0" i="0" dirty="0">
                <a:solidFill>
                  <a:srgbClr val="E6E6E6"/>
                </a:solidFill>
                <a:effectLst/>
                <a:latin typeface="Segoe UI" panose="020B0502040204020203" pitchFamily="34" charset="0"/>
              </a:rPr>
              <a:t>.</a:t>
            </a:r>
            <a:endParaRPr lang="en-US" sz="1600" dirty="0">
              <a:solidFill>
                <a:schemeClr val="bg1"/>
              </a:solidFill>
            </a:endParaRPr>
          </a:p>
        </p:txBody>
      </p:sp>
      <p:pic>
        <p:nvPicPr>
          <p:cNvPr id="4098" name="Picture 2" descr="Backlogs">
            <a:extLst>
              <a:ext uri="{FF2B5EF4-FFF2-40B4-BE49-F238E27FC236}">
                <a16:creationId xmlns:a16="http://schemas.microsoft.com/office/drawing/2014/main" id="{FBD6B191-7579-DFFA-C5D1-DC97406C5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7051" y="1598057"/>
            <a:ext cx="5594171"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696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64842" y="3239890"/>
            <a:ext cx="9630389" cy="800219"/>
          </a:xfrm>
          <a:noFill/>
        </p:spPr>
        <p:txBody>
          <a:bodyPr/>
          <a:lstStyle/>
          <a:p>
            <a:r>
              <a:rPr lang="en-US" sz="4000" dirty="0">
                <a:solidFill>
                  <a:srgbClr val="75E0F5"/>
                </a:solidFill>
                <a:latin typeface="Segoe UI Semibold"/>
                <a:cs typeface="Segoe UI Semibold"/>
              </a:rPr>
              <a:t>Tooling Demo</a:t>
            </a:r>
          </a:p>
        </p:txBody>
      </p:sp>
      <p:pic>
        <p:nvPicPr>
          <p:cNvPr id="4" name="Graphic 3">
            <a:extLst>
              <a:ext uri="{FF2B5EF4-FFF2-40B4-BE49-F238E27FC236}">
                <a16:creationId xmlns:a16="http://schemas.microsoft.com/office/drawing/2014/main" id="{28AF7D9A-31DD-BC49-B9DF-2F165DAECF9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97595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9AEF-D865-0342-AB7E-7902F83D5504}"/>
              </a:ext>
            </a:extLst>
          </p:cNvPr>
          <p:cNvSpPr>
            <a:spLocks noGrp="1"/>
          </p:cNvSpPr>
          <p:nvPr>
            <p:ph type="title"/>
          </p:nvPr>
        </p:nvSpPr>
        <p:spPr/>
        <p:txBody>
          <a:bodyPr anchor="ctr">
            <a:noAutofit/>
          </a:bodyPr>
          <a:lstStyle/>
          <a:p>
            <a:r>
              <a:rPr lang="en-US" sz="3200" dirty="0"/>
              <a:t>Microsoft Azure Well-Architected</a:t>
            </a:r>
          </a:p>
        </p:txBody>
      </p:sp>
      <p:graphicFrame>
        <p:nvGraphicFramePr>
          <p:cNvPr id="49" name="Diagram 48">
            <a:extLst>
              <a:ext uri="{FF2B5EF4-FFF2-40B4-BE49-F238E27FC236}">
                <a16:creationId xmlns:a16="http://schemas.microsoft.com/office/drawing/2014/main" id="{D0E401CF-554A-4A06-8567-5CFD4B245E80}"/>
              </a:ext>
            </a:extLst>
          </p:cNvPr>
          <p:cNvGraphicFramePr/>
          <p:nvPr/>
        </p:nvGraphicFramePr>
        <p:xfrm>
          <a:off x="3937133" y="517450"/>
          <a:ext cx="8490505" cy="4961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 name="Oval 49">
            <a:extLst>
              <a:ext uri="{FF2B5EF4-FFF2-40B4-BE49-F238E27FC236}">
                <a16:creationId xmlns:a16="http://schemas.microsoft.com/office/drawing/2014/main" id="{635851A0-6A40-4F61-AC63-C87AC34E9E75}"/>
              </a:ext>
            </a:extLst>
          </p:cNvPr>
          <p:cNvSpPr/>
          <p:nvPr/>
        </p:nvSpPr>
        <p:spPr>
          <a:xfrm>
            <a:off x="5395644" y="819374"/>
            <a:ext cx="5573482" cy="5338300"/>
          </a:xfrm>
          <a:prstGeom prst="ellipse">
            <a:avLst/>
          </a:prstGeom>
          <a:noFill/>
          <a:ln w="12700" cap="flat" cmpd="sng" algn="ctr">
            <a:solidFill>
              <a:srgbClr val="FFFFFF"/>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Oval 50">
            <a:extLst>
              <a:ext uri="{FF2B5EF4-FFF2-40B4-BE49-F238E27FC236}">
                <a16:creationId xmlns:a16="http://schemas.microsoft.com/office/drawing/2014/main" id="{580CCC9A-218D-48C0-ABF8-D55AD6DE8298}"/>
              </a:ext>
            </a:extLst>
          </p:cNvPr>
          <p:cNvSpPr/>
          <p:nvPr/>
        </p:nvSpPr>
        <p:spPr>
          <a:xfrm>
            <a:off x="5927897" y="1321102"/>
            <a:ext cx="4525818" cy="4334844"/>
          </a:xfrm>
          <a:prstGeom prst="ellipse">
            <a:avLst/>
          </a:prstGeom>
          <a:noFill/>
          <a:ln w="28575" cap="flat" cmpd="sng" algn="ctr">
            <a:solidFill>
              <a:srgbClr val="0078D3"/>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B1B3B47B-F59C-4B7F-BD46-70BF8AEF7A70}"/>
              </a:ext>
            </a:extLst>
          </p:cNvPr>
          <p:cNvSpPr txBox="1"/>
          <p:nvPr/>
        </p:nvSpPr>
        <p:spPr>
          <a:xfrm>
            <a:off x="7739746" y="2058475"/>
            <a:ext cx="911440"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Cost Optimization</a:t>
            </a:r>
          </a:p>
        </p:txBody>
      </p:sp>
      <p:sp>
        <p:nvSpPr>
          <p:cNvPr id="53" name="TextBox 52">
            <a:extLst>
              <a:ext uri="{FF2B5EF4-FFF2-40B4-BE49-F238E27FC236}">
                <a16:creationId xmlns:a16="http://schemas.microsoft.com/office/drawing/2014/main" id="{703B5EC0-9B97-4E11-BA48-7E7074C59789}"/>
              </a:ext>
            </a:extLst>
          </p:cNvPr>
          <p:cNvSpPr txBox="1"/>
          <p:nvPr/>
        </p:nvSpPr>
        <p:spPr>
          <a:xfrm>
            <a:off x="8784915" y="2990003"/>
            <a:ext cx="95878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Excellence</a:t>
            </a:r>
          </a:p>
        </p:txBody>
      </p:sp>
      <p:sp>
        <p:nvSpPr>
          <p:cNvPr id="54" name="TextBox 53">
            <a:extLst>
              <a:ext uri="{FF2B5EF4-FFF2-40B4-BE49-F238E27FC236}">
                <a16:creationId xmlns:a16="http://schemas.microsoft.com/office/drawing/2014/main" id="{9FAB033F-C85B-46CD-83A0-55A2F56D3CF6}"/>
              </a:ext>
            </a:extLst>
          </p:cNvPr>
          <p:cNvSpPr txBox="1"/>
          <p:nvPr/>
        </p:nvSpPr>
        <p:spPr>
          <a:xfrm>
            <a:off x="8427951" y="4165243"/>
            <a:ext cx="1102062"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Performance Efficiency</a:t>
            </a:r>
          </a:p>
        </p:txBody>
      </p:sp>
      <p:sp>
        <p:nvSpPr>
          <p:cNvPr id="55" name="TextBox 54">
            <a:extLst>
              <a:ext uri="{FF2B5EF4-FFF2-40B4-BE49-F238E27FC236}">
                <a16:creationId xmlns:a16="http://schemas.microsoft.com/office/drawing/2014/main" id="{63405856-DA3A-4003-9A61-AE1024822169}"/>
              </a:ext>
            </a:extLst>
          </p:cNvPr>
          <p:cNvSpPr txBox="1"/>
          <p:nvPr/>
        </p:nvSpPr>
        <p:spPr>
          <a:xfrm>
            <a:off x="6851600" y="4165243"/>
            <a:ext cx="110206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Reliability</a:t>
            </a:r>
          </a:p>
        </p:txBody>
      </p:sp>
      <p:sp>
        <p:nvSpPr>
          <p:cNvPr id="56" name="TextBox 55">
            <a:extLst>
              <a:ext uri="{FF2B5EF4-FFF2-40B4-BE49-F238E27FC236}">
                <a16:creationId xmlns:a16="http://schemas.microsoft.com/office/drawing/2014/main" id="{B852B626-EDD9-45DA-BF4F-FA76C3D71F67}"/>
              </a:ext>
            </a:extLst>
          </p:cNvPr>
          <p:cNvSpPr txBox="1"/>
          <p:nvPr/>
        </p:nvSpPr>
        <p:spPr>
          <a:xfrm>
            <a:off x="6494636" y="2998243"/>
            <a:ext cx="110206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57" name="TextBox 56">
            <a:extLst>
              <a:ext uri="{FF2B5EF4-FFF2-40B4-BE49-F238E27FC236}">
                <a16:creationId xmlns:a16="http://schemas.microsoft.com/office/drawing/2014/main" id="{2D5826B5-77C1-4F42-A5B3-D8B4192CC170}"/>
              </a:ext>
            </a:extLst>
          </p:cNvPr>
          <p:cNvSpPr txBox="1"/>
          <p:nvPr/>
        </p:nvSpPr>
        <p:spPr>
          <a:xfrm>
            <a:off x="9374037" y="1658696"/>
            <a:ext cx="1811530" cy="960263"/>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Azure Well-Architected Review</a:t>
            </a:r>
          </a:p>
        </p:txBody>
      </p:sp>
      <p:sp>
        <p:nvSpPr>
          <p:cNvPr id="58" name="TextBox 57">
            <a:extLst>
              <a:ext uri="{FF2B5EF4-FFF2-40B4-BE49-F238E27FC236}">
                <a16:creationId xmlns:a16="http://schemas.microsoft.com/office/drawing/2014/main" id="{9EA3DA59-DF01-4BCB-8B12-BF0095A93800}"/>
              </a:ext>
            </a:extLst>
          </p:cNvPr>
          <p:cNvSpPr txBox="1"/>
          <p:nvPr/>
        </p:nvSpPr>
        <p:spPr>
          <a:xfrm>
            <a:off x="5076508" y="1751908"/>
            <a:ext cx="2257877" cy="517065"/>
          </a:xfrm>
          <a:prstGeom prst="rect">
            <a:avLst/>
          </a:prstGeom>
          <a:noFill/>
        </p:spPr>
        <p:txBody>
          <a:bodyPr wrap="square" lIns="182880" tIns="146304" rIns="182880" bIns="146304" rtlCol="0" anchor="t">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Segoe UI"/>
              </a:rPr>
              <a:t>Documentation</a:t>
            </a:r>
          </a:p>
        </p:txBody>
      </p:sp>
      <p:sp>
        <p:nvSpPr>
          <p:cNvPr id="59" name="TextBox 58">
            <a:extLst>
              <a:ext uri="{FF2B5EF4-FFF2-40B4-BE49-F238E27FC236}">
                <a16:creationId xmlns:a16="http://schemas.microsoft.com/office/drawing/2014/main" id="{6B9FAFD0-3AB7-4390-A5D8-6E51A49B0D8D}"/>
              </a:ext>
            </a:extLst>
          </p:cNvPr>
          <p:cNvSpPr txBox="1"/>
          <p:nvPr/>
        </p:nvSpPr>
        <p:spPr>
          <a:xfrm>
            <a:off x="5901263" y="4611914"/>
            <a:ext cx="1552428"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Reference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Architectures</a:t>
            </a:r>
          </a:p>
        </p:txBody>
      </p:sp>
      <p:sp>
        <p:nvSpPr>
          <p:cNvPr id="60" name="TextBox 59">
            <a:extLst>
              <a:ext uri="{FF2B5EF4-FFF2-40B4-BE49-F238E27FC236}">
                <a16:creationId xmlns:a16="http://schemas.microsoft.com/office/drawing/2014/main" id="{08EB1D47-FC41-4710-BDB5-B86B1068576A}"/>
              </a:ext>
            </a:extLst>
          </p:cNvPr>
          <p:cNvSpPr txBox="1"/>
          <p:nvPr/>
        </p:nvSpPr>
        <p:spPr>
          <a:xfrm>
            <a:off x="9314090" y="4611914"/>
            <a:ext cx="1552428"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Design Principles</a:t>
            </a:r>
          </a:p>
        </p:txBody>
      </p:sp>
      <p:sp>
        <p:nvSpPr>
          <p:cNvPr id="61" name="TextBox 60">
            <a:extLst>
              <a:ext uri="{FF2B5EF4-FFF2-40B4-BE49-F238E27FC236}">
                <a16:creationId xmlns:a16="http://schemas.microsoft.com/office/drawing/2014/main" id="{D71766B2-B0EB-4F88-898D-16A24271691D}"/>
              </a:ext>
            </a:extLst>
          </p:cNvPr>
          <p:cNvSpPr txBox="1"/>
          <p:nvPr/>
        </p:nvSpPr>
        <p:spPr>
          <a:xfrm>
            <a:off x="7402631" y="405786"/>
            <a:ext cx="169745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Partner &amp;</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Service Offers</a:t>
            </a:r>
          </a:p>
        </p:txBody>
      </p:sp>
      <p:sp>
        <p:nvSpPr>
          <p:cNvPr id="62" name="TextBox 61">
            <a:extLst>
              <a:ext uri="{FF2B5EF4-FFF2-40B4-BE49-F238E27FC236}">
                <a16:creationId xmlns:a16="http://schemas.microsoft.com/office/drawing/2014/main" id="{3FC1F3D5-9352-45C1-AECB-F079F6F00573}"/>
              </a:ext>
            </a:extLst>
          </p:cNvPr>
          <p:cNvSpPr txBox="1"/>
          <p:nvPr/>
        </p:nvSpPr>
        <p:spPr>
          <a:xfrm>
            <a:off x="7402631" y="5880938"/>
            <a:ext cx="16974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Azure Advisor</a:t>
            </a:r>
          </a:p>
        </p:txBody>
      </p:sp>
    </p:spTree>
    <p:extLst>
      <p:ext uri="{BB962C8B-B14F-4D97-AF65-F5344CB8AC3E}">
        <p14:creationId xmlns:p14="http://schemas.microsoft.com/office/powerpoint/2010/main" val="4957309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DC4AF3-6076-A4C1-7421-5BA4CCD95AD2}"/>
              </a:ext>
            </a:extLst>
          </p:cNvPr>
          <p:cNvSpPr>
            <a:spLocks noGrp="1"/>
          </p:cNvSpPr>
          <p:nvPr>
            <p:ph type="title"/>
          </p:nvPr>
        </p:nvSpPr>
        <p:spPr>
          <a:xfrm>
            <a:off x="584200" y="2979778"/>
            <a:ext cx="5511800" cy="553998"/>
          </a:xfrm>
        </p:spPr>
        <p:txBody>
          <a:bodyPr/>
          <a:lstStyle/>
          <a:p>
            <a:r>
              <a:rPr lang="en-GB" dirty="0"/>
              <a:t>Questions?</a:t>
            </a:r>
          </a:p>
        </p:txBody>
      </p:sp>
    </p:spTree>
    <p:extLst>
      <p:ext uri="{BB962C8B-B14F-4D97-AF65-F5344CB8AC3E}">
        <p14:creationId xmlns:p14="http://schemas.microsoft.com/office/powerpoint/2010/main" val="353743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Male construction employee inspecting a sliding glass window while holding a Surface tablet.">
            <a:extLst>
              <a:ext uri="{FF2B5EF4-FFF2-40B4-BE49-F238E27FC236}">
                <a16:creationId xmlns:a16="http://schemas.microsoft.com/office/drawing/2014/main" id="{5D5DAB45-0B2A-4FDF-B710-A28B93216563}"/>
              </a:ext>
            </a:extLst>
          </p:cNvPr>
          <p:cNvPicPr>
            <a:picLocks noChangeAspect="1"/>
          </p:cNvPicPr>
          <p:nvPr/>
        </p:nvPicPr>
        <p:blipFill>
          <a:blip r:embed="rId3">
            <a:alphaModFix amt="50000"/>
          </a:blip>
          <a:srcRect t="7680" b="7680"/>
          <a:stretch>
            <a:fillRect/>
          </a:stretch>
        </p:blipFill>
        <p:spPr>
          <a:xfrm>
            <a:off x="0" y="0"/>
            <a:ext cx="12192000" cy="6858000"/>
          </a:xfrm>
          <a:prstGeom prst="rect">
            <a:avLst/>
          </a:prstGeom>
        </p:spPr>
      </p:pic>
      <p:sp>
        <p:nvSpPr>
          <p:cNvPr id="9" name="Tech intensity">
            <a:extLst>
              <a:ext uri="{FF2B5EF4-FFF2-40B4-BE49-F238E27FC236}">
                <a16:creationId xmlns:a16="http://schemas.microsoft.com/office/drawing/2014/main" id="{6017ED90-6E10-4E98-B7F6-3A6A69EB3FEC}"/>
              </a:ext>
            </a:extLst>
          </p:cNvPr>
          <p:cNvSpPr>
            <a:spLocks noGrp="1"/>
          </p:cNvSpPr>
          <p:nvPr>
            <p:ph type="title" idx="4294967295"/>
          </p:nvPr>
        </p:nvSpPr>
        <p:spPr bwMode="auto">
          <a:xfrm>
            <a:off x="575597" y="3082903"/>
            <a:ext cx="11040844" cy="692196"/>
          </a:xfrm>
          <a:prstGeom prst="rect">
            <a:avLst/>
          </a:prstGeom>
          <a:no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3567" rIns="0" bIns="13567"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90000"/>
              </a:lnSpc>
              <a:spcBef>
                <a:spcPct val="0"/>
              </a:spcBef>
              <a:spcAft>
                <a:spcPct val="0"/>
              </a:spcAft>
              <a:buClrTx/>
              <a:buSzTx/>
              <a:buFontTx/>
              <a:buNone/>
              <a:tabLst>
                <a:tab pos="1479975" algn="l"/>
              </a:tabLst>
              <a:defRPr/>
            </a:pPr>
            <a:r>
              <a:rPr lang="en-US" sz="4800" spc="-87">
                <a:gradFill>
                  <a:gsLst>
                    <a:gs pos="0">
                      <a:schemeClr val="tx1"/>
                    </a:gs>
                    <a:gs pos="100000">
                      <a:schemeClr val="tx1"/>
                    </a:gs>
                  </a:gsLst>
                  <a:lin ang="0" scaled="1"/>
                </a:gradFill>
                <a:latin typeface="Segoe UI Semibold"/>
              </a:rPr>
              <a:t>Why is being well-architected important?</a:t>
            </a:r>
            <a:endParaRPr kumimoji="0" lang="en-US" sz="4800" b="0" i="0" u="none" strike="noStrike" kern="1200" cap="none" spc="-87" normalizeH="0" baseline="0" noProof="0">
              <a:ln w="3175">
                <a:noFill/>
              </a:ln>
              <a:gradFill>
                <a:gsLst>
                  <a:gs pos="0">
                    <a:schemeClr val="tx1"/>
                  </a:gs>
                  <a:gs pos="100000">
                    <a:schemeClr val="tx1"/>
                  </a:gs>
                </a:gsLst>
                <a:lin ang="0" scaled="1"/>
              </a:gradFill>
              <a:effectLst/>
              <a:uLnTx/>
              <a:uFillTx/>
              <a:latin typeface="Segoe UI Semibold"/>
            </a:endParaRPr>
          </a:p>
        </p:txBody>
      </p:sp>
    </p:spTree>
    <p:extLst>
      <p:ext uri="{BB962C8B-B14F-4D97-AF65-F5344CB8AC3E}">
        <p14:creationId xmlns:p14="http://schemas.microsoft.com/office/powerpoint/2010/main" val="121003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4.44444E-6 L 0 0.03287 " pathEditMode="relative" rAng="0" ptsTypes="AA">
                                      <p:cBhvr>
                                        <p:cTn id="9" dur="500" spd="-100000" fill="hold"/>
                                        <p:tgtEl>
                                          <p:spTgt spid="9"/>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DC4AF3-6076-A4C1-7421-5BA4CCD95AD2}"/>
              </a:ext>
            </a:extLst>
          </p:cNvPr>
          <p:cNvSpPr>
            <a:spLocks noGrp="1"/>
          </p:cNvSpPr>
          <p:nvPr>
            <p:ph type="title"/>
          </p:nvPr>
        </p:nvSpPr>
        <p:spPr>
          <a:xfrm>
            <a:off x="584200" y="2979778"/>
            <a:ext cx="5511800" cy="553998"/>
          </a:xfrm>
        </p:spPr>
        <p:txBody>
          <a:bodyPr/>
          <a:lstStyle/>
          <a:p>
            <a:r>
              <a:rPr lang="en-GB" dirty="0"/>
              <a:t>Thank you!</a:t>
            </a:r>
          </a:p>
        </p:txBody>
      </p:sp>
    </p:spTree>
    <p:extLst>
      <p:ext uri="{BB962C8B-B14F-4D97-AF65-F5344CB8AC3E}">
        <p14:creationId xmlns:p14="http://schemas.microsoft.com/office/powerpoint/2010/main" val="399803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427038" y="449263"/>
            <a:ext cx="11582400" cy="742950"/>
          </a:xfrm>
        </p:spPr>
        <p:txBody>
          <a:bodyPr lIns="0" tIns="0" rIns="0" bIns="0"/>
          <a:lstStyle/>
          <a:p>
            <a:r>
              <a:rPr lang="en-US" dirty="0"/>
              <a:t>Run </a:t>
            </a:r>
            <a:r>
              <a:rPr lang="en-US" dirty="0">
                <a:solidFill>
                  <a:schemeClr val="accent5"/>
                </a:solidFill>
              </a:rPr>
              <a:t>Well-Architected</a:t>
            </a:r>
            <a:r>
              <a:rPr lang="en-US" dirty="0"/>
              <a:t> cloud workloads—</a:t>
            </a:r>
            <a:br>
              <a:rPr lang="en-US" dirty="0"/>
            </a:br>
            <a:r>
              <a:rPr lang="en-US" dirty="0"/>
              <a:t>to </a:t>
            </a:r>
            <a:r>
              <a:rPr lang="en-US" dirty="0">
                <a:solidFill>
                  <a:schemeClr val="accent5"/>
                </a:solidFill>
              </a:rPr>
              <a:t>create business value</a:t>
            </a:r>
          </a:p>
        </p:txBody>
      </p:sp>
      <p:sp>
        <p:nvSpPr>
          <p:cNvPr id="6" name="TextBox 5">
            <a:extLst>
              <a:ext uri="{FF2B5EF4-FFF2-40B4-BE49-F238E27FC236}">
                <a16:creationId xmlns:a16="http://schemas.microsoft.com/office/drawing/2014/main" id="{8A1833D6-2EE5-4350-9EE6-DE1E23B7E797}"/>
              </a:ext>
            </a:extLst>
          </p:cNvPr>
          <p:cNvSpPr txBox="1"/>
          <p:nvPr/>
        </p:nvSpPr>
        <p:spPr>
          <a:xfrm>
            <a:off x="1230084" y="2162594"/>
            <a:ext cx="3989360" cy="33239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Invest in </a:t>
            </a:r>
            <a:r>
              <a:rPr kumimoji="0" lang="en-US" sz="2400" b="0" i="0" u="none" strike="noStrike" kern="1200" cap="none" spc="0" normalizeH="0" baseline="0" noProof="0">
                <a:ln w="3175">
                  <a:noFill/>
                </a:ln>
                <a:solidFill>
                  <a:srgbClr val="FFFFFF"/>
                </a:solidFill>
                <a:effectLst/>
                <a:uLnTx/>
                <a:uFillTx/>
                <a:latin typeface="Segoe UI Semibold"/>
                <a:ea typeface="+mn-ea"/>
                <a:cs typeface="+mn-cs"/>
              </a:rPr>
              <a:t>these </a:t>
            </a:r>
            <a:r>
              <a:rPr kumimoji="0" lang="en-US" sz="2400" b="0" i="0" u="none" strike="noStrike" kern="1200" cap="none" spc="0" normalizeH="0" baseline="0" noProof="0">
                <a:ln w="3175">
                  <a:noFill/>
                </a:ln>
                <a:solidFill>
                  <a:srgbClr val="50E6FF"/>
                </a:solidFill>
                <a:effectLst/>
                <a:uLnTx/>
                <a:uFillTx/>
                <a:latin typeface="Segoe UI Semibold"/>
                <a:ea typeface="+mn-ea"/>
                <a:cs typeface="+mn-cs"/>
              </a:rPr>
              <a:t>actions</a:t>
            </a:r>
            <a:r>
              <a:rPr kumimoji="0" lang="en-US" sz="2400" b="0" i="0" u="none" strike="noStrike" kern="1200" cap="none" spc="0" normalizeH="0" baseline="0" noProof="0">
                <a:ln>
                  <a:noFill/>
                </a:ln>
                <a:solidFill>
                  <a:srgbClr val="FFFFFF"/>
                </a:solidFill>
                <a:effectLst/>
                <a:uLnTx/>
                <a:uFillTx/>
                <a:latin typeface="Segoe UI Semibold"/>
                <a:ea typeface="+mn-ea"/>
                <a:cs typeface="+mn-cs"/>
              </a:rPr>
              <a:t>:</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type="body" sz="quarter" idx="10"/>
          </p:nvPr>
        </p:nvSpPr>
        <p:spPr>
          <a:xfrm>
            <a:off x="1230084" y="2923885"/>
            <a:ext cx="4398962" cy="3484851"/>
          </a:xfrm>
        </p:spPr>
        <p:txBody>
          <a:bodyPr vert="horz" wrap="square" lIns="0" tIns="0" rIns="0" bIns="0" rtlCol="0" anchor="t">
            <a:noAutofit/>
          </a:bodyPr>
          <a:lstStyle/>
          <a:p>
            <a:pPr>
              <a:lnSpc>
                <a:spcPct val="100000"/>
              </a:lnSpc>
              <a:spcAft>
                <a:spcPts val="1800"/>
              </a:spcAft>
            </a:pPr>
            <a:r>
              <a:rPr lang="en-US" sz="2200" spc="0" dirty="0">
                <a:latin typeface="+mn-lt"/>
              </a:rPr>
              <a:t>Manage budget</a:t>
            </a:r>
          </a:p>
          <a:p>
            <a:pPr>
              <a:lnSpc>
                <a:spcPct val="100000"/>
              </a:lnSpc>
              <a:spcAft>
                <a:spcPts val="1800"/>
              </a:spcAft>
            </a:pPr>
            <a:r>
              <a:rPr lang="en-US" sz="2200" spc="0" dirty="0">
                <a:latin typeface="+mn-lt"/>
              </a:rPr>
              <a:t>Improve workload security </a:t>
            </a:r>
          </a:p>
          <a:p>
            <a:pPr>
              <a:lnSpc>
                <a:spcPct val="100000"/>
              </a:lnSpc>
              <a:spcAft>
                <a:spcPts val="1800"/>
              </a:spcAft>
            </a:pPr>
            <a:r>
              <a:rPr lang="en-US" sz="2200" spc="0" dirty="0">
                <a:latin typeface="+mn-lt"/>
              </a:rPr>
              <a:t>Increase incident response</a:t>
            </a:r>
          </a:p>
          <a:p>
            <a:pPr>
              <a:lnSpc>
                <a:spcPct val="100000"/>
              </a:lnSpc>
              <a:spcAft>
                <a:spcPts val="1800"/>
              </a:spcAft>
            </a:pPr>
            <a:r>
              <a:rPr lang="en-US" sz="2200" spc="0" dirty="0">
                <a:latin typeface="+mn-lt"/>
              </a:rPr>
              <a:t>Streamline internal processes</a:t>
            </a:r>
          </a:p>
          <a:p>
            <a:pPr>
              <a:lnSpc>
                <a:spcPct val="100000"/>
              </a:lnSpc>
              <a:spcAft>
                <a:spcPts val="1800"/>
              </a:spcAft>
            </a:pPr>
            <a:r>
              <a:rPr lang="en-US" sz="2200" spc="0" dirty="0">
                <a:latin typeface="+mn-lt"/>
              </a:rPr>
              <a:t>Find costly mistakes</a:t>
            </a:r>
          </a:p>
          <a:p>
            <a:pPr>
              <a:lnSpc>
                <a:spcPct val="100000"/>
              </a:lnSpc>
              <a:spcAft>
                <a:spcPts val="1800"/>
              </a:spcAft>
            </a:pPr>
            <a:r>
              <a:rPr lang="en-US" sz="2200" spc="0" dirty="0">
                <a:latin typeface="+mn-lt"/>
              </a:rPr>
              <a:t>Enhance workload performance</a:t>
            </a:r>
          </a:p>
        </p:txBody>
      </p:sp>
      <p:sp>
        <p:nvSpPr>
          <p:cNvPr id="7" name="TextBox 6">
            <a:extLst>
              <a:ext uri="{FF2B5EF4-FFF2-40B4-BE49-F238E27FC236}">
                <a16:creationId xmlns:a16="http://schemas.microsoft.com/office/drawing/2014/main" id="{8011BD10-6058-4A54-86E3-578A01500AB9}"/>
              </a:ext>
            </a:extLst>
          </p:cNvPr>
          <p:cNvSpPr txBox="1"/>
          <p:nvPr/>
        </p:nvSpPr>
        <p:spPr>
          <a:xfrm>
            <a:off x="6883970" y="2162594"/>
            <a:ext cx="4577086" cy="298368"/>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To avoid </a:t>
            </a:r>
            <a:r>
              <a:rPr kumimoji="0" lang="en-US" sz="2400" b="0" i="0" u="none" strike="noStrike" kern="1200" cap="none" spc="0" normalizeH="0" baseline="0" noProof="0">
                <a:ln w="3175">
                  <a:noFill/>
                </a:ln>
                <a:solidFill>
                  <a:srgbClr val="FFFFFF"/>
                </a:solidFill>
                <a:effectLst/>
                <a:uLnTx/>
                <a:uFillTx/>
                <a:latin typeface="Segoe UI Semibold"/>
                <a:ea typeface="+mn-ea"/>
                <a:cs typeface="+mn-cs"/>
              </a:rPr>
              <a:t>these </a:t>
            </a:r>
            <a:r>
              <a:rPr kumimoji="0" lang="en-US" sz="2400" b="0" i="0" u="none" strike="noStrike" kern="1200" cap="none" spc="0" normalizeH="0" baseline="0" noProof="0">
                <a:ln w="3175">
                  <a:noFill/>
                </a:ln>
                <a:solidFill>
                  <a:srgbClr val="50E6FF"/>
                </a:solidFill>
                <a:effectLst/>
                <a:uLnTx/>
                <a:uFillTx/>
                <a:latin typeface="Segoe UI Semibold"/>
                <a:ea typeface="+mn-ea"/>
                <a:cs typeface="+mn-cs"/>
              </a:rPr>
              <a:t>consequences</a:t>
            </a:r>
            <a:r>
              <a:rPr kumimoji="0" lang="en-US" sz="2400" b="0" i="0" u="none" strike="noStrike" kern="1200" cap="none" spc="0" normalizeH="0" baseline="0" noProof="0">
                <a:ln>
                  <a:noFill/>
                </a:ln>
                <a:solidFill>
                  <a:srgbClr val="50E6FF"/>
                </a:solidFill>
                <a:effectLst/>
                <a:uLnTx/>
                <a:uFillTx/>
                <a:latin typeface="Segoe UI Semibold"/>
                <a:ea typeface="+mn-ea"/>
                <a:cs typeface="+mn-cs"/>
              </a:rPr>
              <a:t>:</a:t>
            </a:r>
          </a:p>
        </p:txBody>
      </p:sp>
      <p:pic>
        <p:nvPicPr>
          <p:cNvPr id="32" name="Graphic 31" descr="Downward trend graph icon">
            <a:extLst>
              <a:ext uri="{FF2B5EF4-FFF2-40B4-BE49-F238E27FC236}">
                <a16:creationId xmlns:a16="http://schemas.microsoft.com/office/drawing/2014/main" id="{D56EDA1E-C6C0-4318-8C06-941CC125DA3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6766297" y="2608227"/>
            <a:ext cx="914400" cy="914400"/>
          </a:xfrm>
          <a:prstGeom prst="rect">
            <a:avLst/>
          </a:prstGeom>
        </p:spPr>
      </p:pic>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71197" y="2882322"/>
            <a:ext cx="3281219" cy="338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Expenses, losses     </a:t>
            </a:r>
          </a:p>
        </p:txBody>
      </p:sp>
      <p:pic>
        <p:nvPicPr>
          <p:cNvPr id="38" name="Graphic 37" descr="Broken Heart icon">
            <a:extLst>
              <a:ext uri="{FF2B5EF4-FFF2-40B4-BE49-F238E27FC236}">
                <a16:creationId xmlns:a16="http://schemas.microsoft.com/office/drawing/2014/main" id="{CCCA5B8B-4CCD-4111-9C60-389A019F730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bwMode="black">
          <a:xfrm>
            <a:off x="6766297" y="3916082"/>
            <a:ext cx="914400" cy="914400"/>
          </a:xfrm>
          <a:prstGeom prst="rect">
            <a:avLst/>
          </a:prstGeom>
        </p:spPr>
      </p:pic>
      <p:sp>
        <p:nvSpPr>
          <p:cNvPr id="15" name="TextBox 14">
            <a:extLst>
              <a:ext uri="{FF2B5EF4-FFF2-40B4-BE49-F238E27FC236}">
                <a16:creationId xmlns:a16="http://schemas.microsoft.com/office/drawing/2014/main" id="{9DA41083-47E2-4785-9AC4-08B08BBA452A}"/>
              </a:ext>
            </a:extLst>
          </p:cNvPr>
          <p:cNvSpPr txBox="1"/>
          <p:nvPr/>
        </p:nvSpPr>
        <p:spPr>
          <a:xfrm>
            <a:off x="7871197" y="4163516"/>
            <a:ext cx="986413" cy="338554"/>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2400" b="0" i="0" u="none" strike="noStrike" cap="none" spc="0" normalizeH="0" baseline="0">
                <a:ln>
                  <a:noFill/>
                </a:ln>
                <a:solidFill>
                  <a:srgbClr val="FFFFFF"/>
                </a:solidFill>
                <a:effectLst/>
                <a:uLnTx/>
                <a:uFillTx/>
                <a:latin typeface="Segoe UI Semibold"/>
                <a:cs typeface="Segoe UI"/>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Trust</a:t>
            </a:r>
          </a:p>
        </p:txBody>
      </p:sp>
      <p:pic>
        <p:nvPicPr>
          <p:cNvPr id="36" name="Graphic 35" descr="Adhesive Bandage icon&#10;">
            <a:extLst>
              <a:ext uri="{FF2B5EF4-FFF2-40B4-BE49-F238E27FC236}">
                <a16:creationId xmlns:a16="http://schemas.microsoft.com/office/drawing/2014/main" id="{57F0BBBC-99CA-4B48-9522-FBAC00FBEC4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bwMode="black">
          <a:xfrm>
            <a:off x="6802670" y="5223937"/>
            <a:ext cx="841654" cy="841654"/>
          </a:xfrm>
          <a:prstGeom prst="rect">
            <a:avLst/>
          </a:prstGeom>
        </p:spPr>
      </p:pic>
      <p:sp>
        <p:nvSpPr>
          <p:cNvPr id="13" name="TextBox 12">
            <a:extLst>
              <a:ext uri="{FF2B5EF4-FFF2-40B4-BE49-F238E27FC236}">
                <a16:creationId xmlns:a16="http://schemas.microsoft.com/office/drawing/2014/main" id="{5CBFE6F5-7F4A-4FA0-88DB-514AC7A91DF3}"/>
              </a:ext>
            </a:extLst>
          </p:cNvPr>
          <p:cNvSpPr txBox="1"/>
          <p:nvPr/>
        </p:nvSpPr>
        <p:spPr>
          <a:xfrm>
            <a:off x="7871197" y="5444709"/>
            <a:ext cx="1887794"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Segoe UI"/>
              </a:rPr>
              <a:t>Damages</a:t>
            </a:r>
          </a:p>
        </p:txBody>
      </p:sp>
      <p:grpSp>
        <p:nvGrpSpPr>
          <p:cNvPr id="14" name="Group 13">
            <a:extLst>
              <a:ext uri="{FF2B5EF4-FFF2-40B4-BE49-F238E27FC236}">
                <a16:creationId xmlns:a16="http://schemas.microsoft.com/office/drawing/2014/main" id="{5B1AF096-F84B-47BB-8F6A-4A08059440A8}"/>
              </a:ext>
              <a:ext uri="{C183D7F6-B498-43B3-948B-1728B52AA6E4}">
                <adec:decorative xmlns:adec="http://schemas.microsoft.com/office/drawing/2017/decorative" val="1"/>
              </a:ext>
            </a:extLst>
          </p:cNvPr>
          <p:cNvGrpSpPr/>
          <p:nvPr/>
        </p:nvGrpSpPr>
        <p:grpSpPr bwMode="invGray">
          <a:xfrm>
            <a:off x="439119" y="2024578"/>
            <a:ext cx="583649" cy="583649"/>
            <a:chOff x="8577071" y="7333487"/>
            <a:chExt cx="1219201" cy="1219201"/>
          </a:xfrm>
        </p:grpSpPr>
        <p:sp>
          <p:nvSpPr>
            <p:cNvPr id="16" name="Oval 15">
              <a:extLst>
                <a:ext uri="{FF2B5EF4-FFF2-40B4-BE49-F238E27FC236}">
                  <a16:creationId xmlns:a16="http://schemas.microsoft.com/office/drawing/2014/main" id="{8EEBD524-0ACD-4B88-97DD-8C582D7D178B}"/>
                </a:ext>
              </a:extLst>
            </p:cNvPr>
            <p:cNvSpPr/>
            <p:nvPr/>
          </p:nvSpPr>
          <p:spPr bwMode="invGray">
            <a:xfrm>
              <a:off x="8577071" y="7333487"/>
              <a:ext cx="1219201" cy="121920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aphic 3">
              <a:extLst>
                <a:ext uri="{FF2B5EF4-FFF2-40B4-BE49-F238E27FC236}">
                  <a16:creationId xmlns:a16="http://schemas.microsoft.com/office/drawing/2014/main" id="{AFBCF61D-1170-4B73-AC33-9000CF9ABF36}"/>
                </a:ext>
              </a:extLst>
            </p:cNvPr>
            <p:cNvGrpSpPr/>
            <p:nvPr/>
          </p:nvGrpSpPr>
          <p:grpSpPr bwMode="invGray">
            <a:xfrm>
              <a:off x="8833819" y="7678397"/>
              <a:ext cx="705704" cy="529381"/>
              <a:chOff x="6959864" y="7289932"/>
              <a:chExt cx="705704" cy="529381"/>
            </a:xfrm>
            <a:solidFill>
              <a:srgbClr val="FFFFFF"/>
            </a:solidFill>
          </p:grpSpPr>
          <p:sp>
            <p:nvSpPr>
              <p:cNvPr id="18" name="Freeform: Shape 17">
                <a:extLst>
                  <a:ext uri="{FF2B5EF4-FFF2-40B4-BE49-F238E27FC236}">
                    <a16:creationId xmlns:a16="http://schemas.microsoft.com/office/drawing/2014/main" id="{148B8273-9378-46FF-BD0C-B6E9C6BAF85F}"/>
                  </a:ext>
                </a:extLst>
              </p:cNvPr>
              <p:cNvSpPr/>
              <p:nvPr/>
            </p:nvSpPr>
            <p:spPr bwMode="inv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05416D7B-72F9-471F-B9F7-C69B100E348A}"/>
                  </a:ext>
                </a:extLst>
              </p:cNvPr>
              <p:cNvSpPr/>
              <p:nvPr/>
            </p:nvSpPr>
            <p:spPr bwMode="inv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8D9801A3-4BBC-41A3-808D-DC785BACDD01}"/>
              </a:ext>
              <a:ext uri="{C183D7F6-B498-43B3-948B-1728B52AA6E4}">
                <adec:decorative xmlns:adec="http://schemas.microsoft.com/office/drawing/2017/decorative" val="1"/>
              </a:ext>
            </a:extLst>
          </p:cNvPr>
          <p:cNvGrpSpPr/>
          <p:nvPr/>
        </p:nvGrpSpPr>
        <p:grpSpPr bwMode="invGray">
          <a:xfrm>
            <a:off x="6114025" y="2024578"/>
            <a:ext cx="585216" cy="585216"/>
            <a:chOff x="6114025" y="2024578"/>
            <a:chExt cx="585216" cy="585216"/>
          </a:xfrm>
        </p:grpSpPr>
        <p:sp>
          <p:nvSpPr>
            <p:cNvPr id="11" name="Oval 10">
              <a:extLst>
                <a:ext uri="{FF2B5EF4-FFF2-40B4-BE49-F238E27FC236}">
                  <a16:creationId xmlns:a16="http://schemas.microsoft.com/office/drawing/2014/main" id="{3E496A15-BF5F-48A1-8EFB-67A77E4295C2}"/>
                </a:ext>
              </a:extLst>
            </p:cNvPr>
            <p:cNvSpPr/>
            <p:nvPr/>
          </p:nvSpPr>
          <p:spPr bwMode="invGray">
            <a:xfrm>
              <a:off x="6114025" y="2024578"/>
              <a:ext cx="585216" cy="5852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707E89A9-5F52-435D-A83D-68182FF8C251}"/>
                </a:ext>
              </a:extLst>
            </p:cNvPr>
            <p:cNvGrpSpPr/>
            <p:nvPr/>
          </p:nvGrpSpPr>
          <p:grpSpPr bwMode="invGray">
            <a:xfrm>
              <a:off x="6228826" y="2139379"/>
              <a:ext cx="355614" cy="355614"/>
              <a:chOff x="5365221" y="2146812"/>
              <a:chExt cx="355614" cy="355614"/>
            </a:xfrm>
          </p:grpSpPr>
          <p:sp>
            <p:nvSpPr>
              <p:cNvPr id="12" name="Oval 11">
                <a:extLst>
                  <a:ext uri="{FF2B5EF4-FFF2-40B4-BE49-F238E27FC236}">
                    <a16:creationId xmlns:a16="http://schemas.microsoft.com/office/drawing/2014/main" id="{E9D2CA95-18AD-46FA-8857-60838008CCA8}"/>
                  </a:ext>
                </a:extLst>
              </p:cNvPr>
              <p:cNvSpPr/>
              <p:nvPr/>
            </p:nvSpPr>
            <p:spPr bwMode="invGray">
              <a:xfrm>
                <a:off x="5365221" y="2146812"/>
                <a:ext cx="355614" cy="355614"/>
              </a:xfrm>
              <a:prstGeom prst="ellipse">
                <a:avLst/>
              </a:prstGeom>
              <a:no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1BE551D-0788-4817-B3FF-119D8DA7ED12}"/>
                  </a:ext>
                </a:extLst>
              </p:cNvPr>
              <p:cNvCxnSpPr>
                <a:stCxn id="12" idx="1"/>
                <a:endCxn id="12" idx="5"/>
              </p:cNvCxnSpPr>
              <p:nvPr/>
            </p:nvCxnSpPr>
            <p:spPr bwMode="invGray">
              <a:xfrm>
                <a:off x="5417299" y="2198890"/>
                <a:ext cx="251458" cy="251458"/>
              </a:xfrm>
              <a:prstGeom prst="line">
                <a:avLst/>
              </a:prstGeom>
              <a:no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2" presetClass="entr" presetSubtype="1"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down)">
                                      <p:cBhvr>
                                        <p:cTn id="15" dur="500"/>
                                        <p:tgtEl>
                                          <p:spTgt spid="3">
                                            <p:txEl>
                                              <p:pRg st="0" end="0"/>
                                            </p:txEl>
                                          </p:spTgt>
                                        </p:tgtEl>
                                      </p:cBhvr>
                                    </p:animEffect>
                                  </p:childTnLst>
                                </p:cTn>
                              </p:par>
                            </p:childTnLst>
                          </p:cTn>
                        </p:par>
                        <p:par>
                          <p:cTn id="16" fill="hold">
                            <p:stCondLst>
                              <p:cond delay="1000"/>
                            </p:stCondLst>
                            <p:childTnLst>
                              <p:par>
                                <p:cTn id="17" presetID="12" presetClass="entr" presetSubtype="1"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3">
                                            <p:txEl>
                                              <p:pRg st="1" end="1"/>
                                            </p:txEl>
                                          </p:spTgt>
                                        </p:tgtEl>
                                      </p:cBhvr>
                                    </p:animEffect>
                                  </p:childTnLst>
                                </p:cTn>
                              </p:par>
                            </p:childTnLst>
                          </p:cTn>
                        </p:par>
                        <p:par>
                          <p:cTn id="21" fill="hold">
                            <p:stCondLst>
                              <p:cond delay="1500"/>
                            </p:stCondLst>
                            <p:childTnLst>
                              <p:par>
                                <p:cTn id="22" presetID="12" presetClass="entr" presetSubtype="1"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down)">
                                      <p:cBhvr>
                                        <p:cTn id="25" dur="500"/>
                                        <p:tgtEl>
                                          <p:spTgt spid="3">
                                            <p:txEl>
                                              <p:pRg st="2" end="2"/>
                                            </p:txEl>
                                          </p:spTgt>
                                        </p:tgtEl>
                                      </p:cBhvr>
                                    </p:animEffect>
                                  </p:childTnLst>
                                </p:cTn>
                              </p:par>
                            </p:childTnLst>
                          </p:cTn>
                        </p:par>
                        <p:par>
                          <p:cTn id="26" fill="hold">
                            <p:stCondLst>
                              <p:cond delay="2000"/>
                            </p:stCondLst>
                            <p:childTnLst>
                              <p:par>
                                <p:cTn id="27" presetID="12" presetClass="entr" presetSubtype="1"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down)">
                                      <p:cBhvr>
                                        <p:cTn id="30" dur="500"/>
                                        <p:tgtEl>
                                          <p:spTgt spid="3">
                                            <p:txEl>
                                              <p:pRg st="3" end="3"/>
                                            </p:txEl>
                                          </p:spTgt>
                                        </p:tgtEl>
                                      </p:cBhvr>
                                    </p:animEffect>
                                  </p:childTnLst>
                                </p:cTn>
                              </p:par>
                            </p:childTnLst>
                          </p:cTn>
                        </p:par>
                        <p:par>
                          <p:cTn id="31" fill="hold">
                            <p:stCondLst>
                              <p:cond delay="2500"/>
                            </p:stCondLst>
                            <p:childTnLst>
                              <p:par>
                                <p:cTn id="32" presetID="12" presetClass="entr" presetSubtype="1" fill="hold" grpId="0"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3">
                                            <p:txEl>
                                              <p:pRg st="4" end="4"/>
                                            </p:txEl>
                                          </p:spTgt>
                                        </p:tgtEl>
                                      </p:cBhvr>
                                    </p:animEffect>
                                  </p:childTnLst>
                                </p:cTn>
                              </p:par>
                            </p:childTnLst>
                          </p:cTn>
                        </p:par>
                        <p:par>
                          <p:cTn id="36" fill="hold">
                            <p:stCondLst>
                              <p:cond delay="3000"/>
                            </p:stCondLst>
                            <p:childTnLst>
                              <p:par>
                                <p:cTn id="37" presetID="12" presetClass="entr" presetSubtype="1" fill="hold" grpId="0"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down)">
                                      <p:cBhvr>
                                        <p:cTn id="40" dur="500"/>
                                        <p:tgtEl>
                                          <p:spTgt spid="3">
                                            <p:txEl>
                                              <p:pRg st="5" end="5"/>
                                            </p:txEl>
                                          </p:spTgt>
                                        </p:tgtEl>
                                      </p:cBhvr>
                                    </p:animEffect>
                                  </p:childTnLst>
                                </p:cTn>
                              </p:par>
                            </p:childTnLst>
                          </p:cTn>
                        </p:par>
                        <p:par>
                          <p:cTn id="41" fill="hold">
                            <p:stCondLst>
                              <p:cond delay="3500"/>
                            </p:stCondLst>
                            <p:childTnLst>
                              <p:par>
                                <p:cTn id="42" presetID="10" presetClass="entr" presetSubtype="0" fill="hold" nodeType="afterEffect">
                                  <p:stCondLst>
                                    <p:cond delay="5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4500"/>
                            </p:stCondLst>
                            <p:childTnLst>
                              <p:par>
                                <p:cTn id="49" presetID="12" presetClass="entr" presetSubtype="1"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p:tgtEl>
                                          <p:spTgt spid="32"/>
                                        </p:tgtEl>
                                        <p:attrNameLst>
                                          <p:attrName>ppt_y</p:attrName>
                                        </p:attrNameLst>
                                      </p:cBhvr>
                                      <p:tavLst>
                                        <p:tav tm="0">
                                          <p:val>
                                            <p:strVal val="#ppt_y-#ppt_h*1.125000"/>
                                          </p:val>
                                        </p:tav>
                                        <p:tav tm="100000">
                                          <p:val>
                                            <p:strVal val="#ppt_y"/>
                                          </p:val>
                                        </p:tav>
                                      </p:tavLst>
                                    </p:anim>
                                    <p:animEffect transition="in" filter="wipe(down)">
                                      <p:cBhvr>
                                        <p:cTn id="52" dur="500"/>
                                        <p:tgtEl>
                                          <p:spTgt spid="32"/>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p:tgtEl>
                                          <p:spTgt spid="5"/>
                                        </p:tgtEl>
                                        <p:attrNameLst>
                                          <p:attrName>ppt_y</p:attrName>
                                        </p:attrNameLst>
                                      </p:cBhvr>
                                      <p:tavLst>
                                        <p:tav tm="0">
                                          <p:val>
                                            <p:strVal val="#ppt_y-#ppt_h*1.125000"/>
                                          </p:val>
                                        </p:tav>
                                        <p:tav tm="100000">
                                          <p:val>
                                            <p:strVal val="#ppt_y"/>
                                          </p:val>
                                        </p:tav>
                                      </p:tavLst>
                                    </p:anim>
                                    <p:animEffect transition="in" filter="wipe(down)">
                                      <p:cBhvr>
                                        <p:cTn id="56" dur="500"/>
                                        <p:tgtEl>
                                          <p:spTgt spid="5"/>
                                        </p:tgtEl>
                                      </p:cBhvr>
                                    </p:animEffect>
                                  </p:childTnLst>
                                </p:cTn>
                              </p:par>
                            </p:childTnLst>
                          </p:cTn>
                        </p:par>
                        <p:par>
                          <p:cTn id="57" fill="hold">
                            <p:stCondLst>
                              <p:cond delay="5000"/>
                            </p:stCondLst>
                            <p:childTnLst>
                              <p:par>
                                <p:cTn id="58" presetID="12" presetClass="entr" presetSubtype="1"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p:tgtEl>
                                          <p:spTgt spid="38"/>
                                        </p:tgtEl>
                                        <p:attrNameLst>
                                          <p:attrName>ppt_y</p:attrName>
                                        </p:attrNameLst>
                                      </p:cBhvr>
                                      <p:tavLst>
                                        <p:tav tm="0">
                                          <p:val>
                                            <p:strVal val="#ppt_y-#ppt_h*1.125000"/>
                                          </p:val>
                                        </p:tav>
                                        <p:tav tm="100000">
                                          <p:val>
                                            <p:strVal val="#ppt_y"/>
                                          </p:val>
                                        </p:tav>
                                      </p:tavLst>
                                    </p:anim>
                                    <p:animEffect transition="in" filter="wipe(down)">
                                      <p:cBhvr>
                                        <p:cTn id="61" dur="500"/>
                                        <p:tgtEl>
                                          <p:spTgt spid="38"/>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ppt_y</p:attrName>
                                        </p:attrNameLst>
                                      </p:cBhvr>
                                      <p:tavLst>
                                        <p:tav tm="0">
                                          <p:val>
                                            <p:strVal val="#ppt_y-#ppt_h*1.125000"/>
                                          </p:val>
                                        </p:tav>
                                        <p:tav tm="100000">
                                          <p:val>
                                            <p:strVal val="#ppt_y"/>
                                          </p:val>
                                        </p:tav>
                                      </p:tavLst>
                                    </p:anim>
                                    <p:animEffect transition="in" filter="wipe(down)">
                                      <p:cBhvr>
                                        <p:cTn id="65" dur="500"/>
                                        <p:tgtEl>
                                          <p:spTgt spid="15"/>
                                        </p:tgtEl>
                                      </p:cBhvr>
                                    </p:animEffect>
                                  </p:childTnLst>
                                </p:cTn>
                              </p:par>
                            </p:childTnLst>
                          </p:cTn>
                        </p:par>
                        <p:par>
                          <p:cTn id="66" fill="hold">
                            <p:stCondLst>
                              <p:cond delay="5500"/>
                            </p:stCondLst>
                            <p:childTnLst>
                              <p:par>
                                <p:cTn id="67" presetID="12" presetClass="entr" presetSubtype="1" fill="hold" nodeType="after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p:tgtEl>
                                          <p:spTgt spid="36"/>
                                        </p:tgtEl>
                                        <p:attrNameLst>
                                          <p:attrName>ppt_y</p:attrName>
                                        </p:attrNameLst>
                                      </p:cBhvr>
                                      <p:tavLst>
                                        <p:tav tm="0">
                                          <p:val>
                                            <p:strVal val="#ppt_y-#ppt_h*1.125000"/>
                                          </p:val>
                                        </p:tav>
                                        <p:tav tm="100000">
                                          <p:val>
                                            <p:strVal val="#ppt_y"/>
                                          </p:val>
                                        </p:tav>
                                      </p:tavLst>
                                    </p:anim>
                                    <p:animEffect transition="in" filter="wipe(down)">
                                      <p:cBhvr>
                                        <p:cTn id="70" dur="500"/>
                                        <p:tgtEl>
                                          <p:spTgt spid="36"/>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p:tgtEl>
                                          <p:spTgt spid="13"/>
                                        </p:tgtEl>
                                        <p:attrNameLst>
                                          <p:attrName>ppt_y</p:attrName>
                                        </p:attrNameLst>
                                      </p:cBhvr>
                                      <p:tavLst>
                                        <p:tav tm="0">
                                          <p:val>
                                            <p:strVal val="#ppt_y-#ppt_h*1.125000"/>
                                          </p:val>
                                        </p:tav>
                                        <p:tav tm="100000">
                                          <p:val>
                                            <p:strVal val="#ppt_y"/>
                                          </p:val>
                                        </p:tav>
                                      </p:tavLst>
                                    </p:anim>
                                    <p:animEffect transition="in" filter="wipe(down)">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5" grpId="0"/>
      <p:bldP spid="15"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view of a large body of water with a city in the background&#10;&#10;Description automatically generated">
            <a:extLst>
              <a:ext uri="{FF2B5EF4-FFF2-40B4-BE49-F238E27FC236}">
                <a16:creationId xmlns:a16="http://schemas.microsoft.com/office/drawing/2014/main" id="{2C5DC990-E3F7-424E-9AC1-3A4EFF60BEAF}"/>
              </a:ext>
            </a:extLst>
          </p:cNvPr>
          <p:cNvPicPr>
            <a:picLocks noChangeAspect="1"/>
          </p:cNvPicPr>
          <p:nvPr/>
        </p:nvPicPr>
        <p:blipFill rotWithShape="1">
          <a:blip r:embed="rId3" cstate="print">
            <a:alphaModFix amt="90000"/>
            <a:extLst>
              <a:ext uri="{28A0092B-C50C-407E-A947-70E740481C1C}">
                <a14:useLocalDpi xmlns:a14="http://schemas.microsoft.com/office/drawing/2010/main"/>
              </a:ext>
            </a:extLst>
          </a:blip>
          <a:srcRect l="22304" t="22475" r="13970" b="30485"/>
          <a:stretch/>
        </p:blipFill>
        <p:spPr>
          <a:xfrm>
            <a:off x="0" y="0"/>
            <a:ext cx="12192000" cy="6863767"/>
          </a:xfrm>
          <a:prstGeom prst="rect">
            <a:avLst/>
          </a:prstGeom>
          <a:noFill/>
        </p:spPr>
      </p:pic>
      <p:grpSp>
        <p:nvGrpSpPr>
          <p:cNvPr id="104" name="Group 103">
            <a:extLst>
              <a:ext uri="{FF2B5EF4-FFF2-40B4-BE49-F238E27FC236}">
                <a16:creationId xmlns:a16="http://schemas.microsoft.com/office/drawing/2014/main" id="{04FFED1A-E914-483E-9E68-A1D368F4D47A}"/>
              </a:ext>
              <a:ext uri="{C183D7F6-B498-43B3-948B-1728B52AA6E4}">
                <adec:decorative xmlns:adec="http://schemas.microsoft.com/office/drawing/2017/decorative" val="1"/>
              </a:ext>
            </a:extLst>
          </p:cNvPr>
          <p:cNvGrpSpPr/>
          <p:nvPr/>
        </p:nvGrpSpPr>
        <p:grpSpPr>
          <a:xfrm>
            <a:off x="1663320" y="814523"/>
            <a:ext cx="9137370" cy="2930707"/>
            <a:chOff x="1663320" y="814523"/>
            <a:chExt cx="9137370" cy="2930707"/>
          </a:xfrm>
        </p:grpSpPr>
        <p:grpSp>
          <p:nvGrpSpPr>
            <p:cNvPr id="6" name="Group 5">
              <a:extLst>
                <a:ext uri="{FF2B5EF4-FFF2-40B4-BE49-F238E27FC236}">
                  <a16:creationId xmlns:a16="http://schemas.microsoft.com/office/drawing/2014/main" id="{88152736-EBA7-4848-B07B-9E81F7E0804C}"/>
                </a:ext>
              </a:extLst>
            </p:cNvPr>
            <p:cNvGrpSpPr/>
            <p:nvPr/>
          </p:nvGrpSpPr>
          <p:grpSpPr>
            <a:xfrm>
              <a:off x="1663320" y="3011272"/>
              <a:ext cx="417728" cy="417728"/>
              <a:chOff x="-1569720" y="960120"/>
              <a:chExt cx="762000" cy="762000"/>
            </a:xfrm>
          </p:grpSpPr>
          <p:sp>
            <p:nvSpPr>
              <p:cNvPr id="2" name="Oval 1">
                <a:extLst>
                  <a:ext uri="{FF2B5EF4-FFF2-40B4-BE49-F238E27FC236}">
                    <a16:creationId xmlns:a16="http://schemas.microsoft.com/office/drawing/2014/main" id="{7991EC76-5A1E-4C30-859C-9042AAFC799F}"/>
                  </a:ext>
                </a:extLst>
              </p:cNvPr>
              <p:cNvSpPr/>
              <p:nvPr/>
            </p:nvSpPr>
            <p:spPr>
              <a:xfrm>
                <a:off x="-1569720" y="960120"/>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 name="monitor progress" descr="monitor progress">
                <a:extLst>
                  <a:ext uri="{FF2B5EF4-FFF2-40B4-BE49-F238E27FC236}">
                    <a16:creationId xmlns:a16="http://schemas.microsoft.com/office/drawing/2014/main" id="{D76EB910-B1A6-460F-879E-8C7BF48A292E}"/>
                  </a:ext>
                </a:extLst>
              </p:cNvPr>
              <p:cNvGrpSpPr/>
              <p:nvPr/>
            </p:nvGrpSpPr>
            <p:grpSpPr>
              <a:xfrm>
                <a:off x="-1434706" y="1127766"/>
                <a:ext cx="491972" cy="426721"/>
                <a:chOff x="5376340" y="2161459"/>
                <a:chExt cx="410598" cy="356140"/>
              </a:xfrm>
            </p:grpSpPr>
            <p:sp>
              <p:nvSpPr>
                <p:cNvPr id="9" name="Freeform 133">
                  <a:extLst>
                    <a:ext uri="{FF2B5EF4-FFF2-40B4-BE49-F238E27FC236}">
                      <a16:creationId xmlns:a16="http://schemas.microsoft.com/office/drawing/2014/main" id="{BF464C48-793B-4EDD-A1B8-D63BA01D6C65}"/>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134">
                  <a:extLst>
                    <a:ext uri="{FF2B5EF4-FFF2-40B4-BE49-F238E27FC236}">
                      <a16:creationId xmlns:a16="http://schemas.microsoft.com/office/drawing/2014/main" id="{F973314A-54AB-4A1F-9904-5B921DFAD4B1}"/>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135">
                  <a:extLst>
                    <a:ext uri="{FF2B5EF4-FFF2-40B4-BE49-F238E27FC236}">
                      <a16:creationId xmlns:a16="http://schemas.microsoft.com/office/drawing/2014/main" id="{35C9C2B4-4B85-4640-9730-4DFBDE05B506}"/>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36">
                  <a:extLst>
                    <a:ext uri="{FF2B5EF4-FFF2-40B4-BE49-F238E27FC236}">
                      <a16:creationId xmlns:a16="http://schemas.microsoft.com/office/drawing/2014/main" id="{DB6FA77B-291D-4C3C-AB21-9CC8691880E1}"/>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37">
                  <a:extLst>
                    <a:ext uri="{FF2B5EF4-FFF2-40B4-BE49-F238E27FC236}">
                      <a16:creationId xmlns:a16="http://schemas.microsoft.com/office/drawing/2014/main" id="{2E647064-3857-42E4-A7AA-8660652C7091}"/>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60" name="Straight Connector 59">
              <a:extLst>
                <a:ext uri="{FF2B5EF4-FFF2-40B4-BE49-F238E27FC236}">
                  <a16:creationId xmlns:a16="http://schemas.microsoft.com/office/drawing/2014/main" id="{5438A03E-5B06-4851-AF43-FEE4D68E69B1}"/>
                </a:ext>
              </a:extLst>
            </p:cNvPr>
            <p:cNvCxnSpPr>
              <a:cxnSpLocks/>
            </p:cNvCxnSpPr>
            <p:nvPr/>
          </p:nvCxnSpPr>
          <p:spPr>
            <a:xfrm flipH="1">
              <a:off x="3012741" y="1661565"/>
              <a:ext cx="0" cy="15153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850B770-D89E-4666-A502-E2D30BD94978}"/>
                </a:ext>
              </a:extLst>
            </p:cNvPr>
            <p:cNvCxnSpPr>
              <a:cxnSpLocks/>
            </p:cNvCxnSpPr>
            <p:nvPr/>
          </p:nvCxnSpPr>
          <p:spPr>
            <a:xfrm flipH="1">
              <a:off x="7523712" y="1564341"/>
              <a:ext cx="0" cy="15153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C192B56-0360-407F-AA47-A5420C59B2E0}"/>
                </a:ext>
              </a:extLst>
            </p:cNvPr>
            <p:cNvCxnSpPr>
              <a:cxnSpLocks/>
            </p:cNvCxnSpPr>
            <p:nvPr/>
          </p:nvCxnSpPr>
          <p:spPr>
            <a:xfrm>
              <a:off x="9086493" y="1839761"/>
              <a:ext cx="0" cy="26907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0AFE769-ECB1-484A-817D-8FAA44EC3C25}"/>
                </a:ext>
              </a:extLst>
            </p:cNvPr>
            <p:cNvCxnSpPr>
              <a:cxnSpLocks/>
            </p:cNvCxnSpPr>
            <p:nvPr/>
          </p:nvCxnSpPr>
          <p:spPr>
            <a:xfrm>
              <a:off x="6221086" y="2050673"/>
              <a:ext cx="0" cy="27664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4C60F0C-F9BC-4AB3-B4EE-920E3FC34375}"/>
                </a:ext>
              </a:extLst>
            </p:cNvPr>
            <p:cNvCxnSpPr>
              <a:cxnSpLocks/>
            </p:cNvCxnSpPr>
            <p:nvPr/>
          </p:nvCxnSpPr>
          <p:spPr>
            <a:xfrm>
              <a:off x="4268524" y="2050673"/>
              <a:ext cx="0" cy="27664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ABC2568-F7D1-4FA1-B95F-44F9B3E33F37}"/>
                </a:ext>
              </a:extLst>
            </p:cNvPr>
            <p:cNvCxnSpPr>
              <a:cxnSpLocks/>
            </p:cNvCxnSpPr>
            <p:nvPr/>
          </p:nvCxnSpPr>
          <p:spPr>
            <a:xfrm>
              <a:off x="1872184" y="3429000"/>
              <a:ext cx="0" cy="31623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1A3A7A0-5DC7-4868-9D65-14B6FE9E7FDF}"/>
                </a:ext>
              </a:extLst>
            </p:cNvPr>
            <p:cNvCxnSpPr>
              <a:cxnSpLocks/>
            </p:cNvCxnSpPr>
            <p:nvPr/>
          </p:nvCxnSpPr>
          <p:spPr>
            <a:xfrm>
              <a:off x="10421214" y="2172021"/>
              <a:ext cx="0" cy="25304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9EF052F-E7A2-4275-9F91-303939D54E37}"/>
                </a:ext>
              </a:extLst>
            </p:cNvPr>
            <p:cNvGrpSpPr/>
            <p:nvPr/>
          </p:nvGrpSpPr>
          <p:grpSpPr>
            <a:xfrm>
              <a:off x="2631741" y="899565"/>
              <a:ext cx="762000" cy="762000"/>
              <a:chOff x="-1569720" y="-238408"/>
              <a:chExt cx="762000" cy="762000"/>
            </a:xfrm>
          </p:grpSpPr>
          <p:sp>
            <p:nvSpPr>
              <p:cNvPr id="15" name="Oval 14">
                <a:extLst>
                  <a:ext uri="{FF2B5EF4-FFF2-40B4-BE49-F238E27FC236}">
                    <a16:creationId xmlns:a16="http://schemas.microsoft.com/office/drawing/2014/main" id="{542DD907-CB82-4F29-B9B5-65709178CF07}"/>
                  </a:ext>
                </a:extLst>
              </p:cNvPr>
              <p:cNvSpPr/>
              <p:nvPr/>
            </p:nvSpPr>
            <p:spPr>
              <a:xfrm>
                <a:off x="-1569720"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6" name="assistance" descr="assistance, engineers, clipboard, wrench, field service">
                <a:extLst>
                  <a:ext uri="{FF2B5EF4-FFF2-40B4-BE49-F238E27FC236}">
                    <a16:creationId xmlns:a16="http://schemas.microsoft.com/office/drawing/2014/main" id="{66D645E1-E45B-4C99-BA1C-9F27B0C8BC22}"/>
                  </a:ext>
                </a:extLst>
              </p:cNvPr>
              <p:cNvGrpSpPr/>
              <p:nvPr/>
            </p:nvGrpSpPr>
            <p:grpSpPr>
              <a:xfrm>
                <a:off x="-1390116" y="-81447"/>
                <a:ext cx="402794" cy="448078"/>
                <a:chOff x="5388740" y="3006662"/>
                <a:chExt cx="361186" cy="401793"/>
              </a:xfrm>
            </p:grpSpPr>
            <p:sp>
              <p:nvSpPr>
                <p:cNvPr id="17" name="Rectangle 86">
                  <a:extLst>
                    <a:ext uri="{FF2B5EF4-FFF2-40B4-BE49-F238E27FC236}">
                      <a16:creationId xmlns:a16="http://schemas.microsoft.com/office/drawing/2014/main" id="{3FEB8178-A59E-4142-9BDA-7D494CDEC225}"/>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87">
                  <a:extLst>
                    <a:ext uri="{FF2B5EF4-FFF2-40B4-BE49-F238E27FC236}">
                      <a16:creationId xmlns:a16="http://schemas.microsoft.com/office/drawing/2014/main" id="{12AEF0C8-ECD9-4662-B45E-54CC133F773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88">
                  <a:extLst>
                    <a:ext uri="{FF2B5EF4-FFF2-40B4-BE49-F238E27FC236}">
                      <a16:creationId xmlns:a16="http://schemas.microsoft.com/office/drawing/2014/main" id="{E7C9F8CE-8017-4608-9393-0375C1E6A383}"/>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5F1E402C-770D-4330-BF8D-27E944277716}"/>
                </a:ext>
              </a:extLst>
            </p:cNvPr>
            <p:cNvGrpSpPr/>
            <p:nvPr/>
          </p:nvGrpSpPr>
          <p:grpSpPr>
            <a:xfrm>
              <a:off x="4049417" y="1733807"/>
              <a:ext cx="438214" cy="438214"/>
              <a:chOff x="-547316" y="-238408"/>
              <a:chExt cx="762000" cy="762000"/>
            </a:xfrm>
          </p:grpSpPr>
          <p:sp>
            <p:nvSpPr>
              <p:cNvPr id="20" name="Oval 19">
                <a:extLst>
                  <a:ext uri="{FF2B5EF4-FFF2-40B4-BE49-F238E27FC236}">
                    <a16:creationId xmlns:a16="http://schemas.microsoft.com/office/drawing/2014/main" id="{0E0FBD4E-8F4E-4271-AA05-90F5D06DE468}"/>
                  </a:ext>
                </a:extLst>
              </p:cNvPr>
              <p:cNvSpPr/>
              <p:nvPr/>
            </p:nvSpPr>
            <p:spPr>
              <a:xfrm>
                <a:off x="-547316"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4" name="mobile data" descr="mobile, data, phone">
                <a:extLst>
                  <a:ext uri="{FF2B5EF4-FFF2-40B4-BE49-F238E27FC236}">
                    <a16:creationId xmlns:a16="http://schemas.microsoft.com/office/drawing/2014/main" id="{08F74298-D6A1-42FD-98FD-E2E517447594}"/>
                  </a:ext>
                </a:extLst>
              </p:cNvPr>
              <p:cNvGrpSpPr/>
              <p:nvPr/>
            </p:nvGrpSpPr>
            <p:grpSpPr>
              <a:xfrm>
                <a:off x="-294061" y="-100524"/>
                <a:ext cx="254112" cy="478323"/>
                <a:chOff x="6421975" y="3922991"/>
                <a:chExt cx="227863" cy="428916"/>
              </a:xfrm>
            </p:grpSpPr>
            <p:sp>
              <p:nvSpPr>
                <p:cNvPr id="25" name="Freeform: Shape 24">
                  <a:extLst>
                    <a:ext uri="{FF2B5EF4-FFF2-40B4-BE49-F238E27FC236}">
                      <a16:creationId xmlns:a16="http://schemas.microsoft.com/office/drawing/2014/main" id="{447757A2-FBF1-415F-80F2-16CCF0F8D493}"/>
                    </a:ext>
                  </a:extLst>
                </p:cNvPr>
                <p:cNvSpPr/>
                <p:nvPr/>
              </p:nvSpPr>
              <p:spPr>
                <a:xfrm>
                  <a:off x="6421975"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DCC1772-F918-4EC0-9E3A-72630D69C76C}"/>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C1A5A0D-B5C2-4E95-AB3B-CAF06A22706E}"/>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rgbClr val="FFFF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F385E34A-B6A0-407E-A68B-3C8EE1F89A51}"/>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26AA38B8-C05A-4F03-BAF4-19C26F8209FC}"/>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08A7219-81B7-48E2-AD43-B2DFEDE103E1}"/>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32B2EB81-09C0-4234-8B92-C9CD5C9C44B6}"/>
                </a:ext>
              </a:extLst>
            </p:cNvPr>
            <p:cNvGrpSpPr/>
            <p:nvPr/>
          </p:nvGrpSpPr>
          <p:grpSpPr>
            <a:xfrm>
              <a:off x="5957726" y="1553592"/>
              <a:ext cx="526720" cy="526720"/>
              <a:chOff x="475088" y="-238408"/>
              <a:chExt cx="762000" cy="762000"/>
            </a:xfrm>
          </p:grpSpPr>
          <p:sp>
            <p:nvSpPr>
              <p:cNvPr id="21" name="Oval 20">
                <a:extLst>
                  <a:ext uri="{FF2B5EF4-FFF2-40B4-BE49-F238E27FC236}">
                    <a16:creationId xmlns:a16="http://schemas.microsoft.com/office/drawing/2014/main" id="{150316A8-1670-4151-96F7-FD588DA17683}"/>
                  </a:ext>
                </a:extLst>
              </p:cNvPr>
              <p:cNvSpPr/>
              <p:nvPr/>
            </p:nvSpPr>
            <p:spPr>
              <a:xfrm>
                <a:off x="475088"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Graphic 2" descr="lock">
                <a:extLst>
                  <a:ext uri="{FF2B5EF4-FFF2-40B4-BE49-F238E27FC236}">
                    <a16:creationId xmlns:a16="http://schemas.microsoft.com/office/drawing/2014/main" id="{866BEE38-19AD-444E-AD48-E549319146A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3522" y="-59973"/>
                <a:ext cx="405134" cy="405132"/>
              </a:xfrm>
              <a:prstGeom prst="rect">
                <a:avLst/>
              </a:prstGeom>
            </p:spPr>
          </p:pic>
        </p:grpSp>
        <p:sp>
          <p:nvSpPr>
            <p:cNvPr id="22" name="Oval 21">
              <a:extLst>
                <a:ext uri="{FF2B5EF4-FFF2-40B4-BE49-F238E27FC236}">
                  <a16:creationId xmlns:a16="http://schemas.microsoft.com/office/drawing/2014/main" id="{CBFE048E-638F-4D18-A338-B599A59227CA}"/>
                </a:ext>
              </a:extLst>
            </p:cNvPr>
            <p:cNvSpPr/>
            <p:nvPr/>
          </p:nvSpPr>
          <p:spPr>
            <a:xfrm>
              <a:off x="8821519" y="1309813"/>
              <a:ext cx="529948" cy="5299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8" name="Group 57">
              <a:extLst>
                <a:ext uri="{FF2B5EF4-FFF2-40B4-BE49-F238E27FC236}">
                  <a16:creationId xmlns:a16="http://schemas.microsoft.com/office/drawing/2014/main" id="{D124721A-457E-42C9-B616-265571C89AD8}"/>
                </a:ext>
              </a:extLst>
            </p:cNvPr>
            <p:cNvGrpSpPr/>
            <p:nvPr/>
          </p:nvGrpSpPr>
          <p:grpSpPr>
            <a:xfrm>
              <a:off x="7142712" y="814523"/>
              <a:ext cx="762000" cy="762000"/>
              <a:chOff x="2519896" y="-238408"/>
              <a:chExt cx="762000" cy="762000"/>
            </a:xfrm>
          </p:grpSpPr>
          <p:sp>
            <p:nvSpPr>
              <p:cNvPr id="23" name="Oval 22">
                <a:extLst>
                  <a:ext uri="{FF2B5EF4-FFF2-40B4-BE49-F238E27FC236}">
                    <a16:creationId xmlns:a16="http://schemas.microsoft.com/office/drawing/2014/main" id="{FC6C9F96-BD97-4E75-9C07-50CC48D5AADF}"/>
                  </a:ext>
                </a:extLst>
              </p:cNvPr>
              <p:cNvSpPr/>
              <p:nvPr/>
            </p:nvSpPr>
            <p:spPr>
              <a:xfrm>
                <a:off x="2519896"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9" name="Graphic 63" descr="people">
                <a:extLst>
                  <a:ext uri="{FF2B5EF4-FFF2-40B4-BE49-F238E27FC236}">
                    <a16:creationId xmlns:a16="http://schemas.microsoft.com/office/drawing/2014/main" id="{83C35803-49B6-4156-A261-0F81FD04A0F8}"/>
                  </a:ext>
                </a:extLst>
              </p:cNvPr>
              <p:cNvGrpSpPr/>
              <p:nvPr/>
            </p:nvGrpSpPr>
            <p:grpSpPr>
              <a:xfrm>
                <a:off x="2711045" y="-45912"/>
                <a:ext cx="374905" cy="374826"/>
                <a:chOff x="5365475" y="3010750"/>
                <a:chExt cx="488296" cy="488192"/>
              </a:xfrm>
            </p:grpSpPr>
            <p:sp>
              <p:nvSpPr>
                <p:cNvPr id="50" name="Freeform: Shape 49">
                  <a:extLst>
                    <a:ext uri="{FF2B5EF4-FFF2-40B4-BE49-F238E27FC236}">
                      <a16:creationId xmlns:a16="http://schemas.microsoft.com/office/drawing/2014/main" id="{ACFD7894-011D-4CC3-9173-9F8EC0605ADF}"/>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535E2BE-AEE2-4C1C-B978-F77D80F80ACC}"/>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2DB68D1-72D7-4BAA-A881-EAE8BB85B21D}"/>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5C67B95-8D65-4CEC-8139-13380196BF35}"/>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6" name="Oval 75">
              <a:extLst>
                <a:ext uri="{FF2B5EF4-FFF2-40B4-BE49-F238E27FC236}">
                  <a16:creationId xmlns:a16="http://schemas.microsoft.com/office/drawing/2014/main" id="{3EC43879-045F-4BF9-8125-B4606C79E3BE}"/>
                </a:ext>
              </a:extLst>
            </p:cNvPr>
            <p:cNvSpPr/>
            <p:nvPr/>
          </p:nvSpPr>
          <p:spPr>
            <a:xfrm>
              <a:off x="10041738" y="1403499"/>
              <a:ext cx="758952" cy="75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7" name="Graphic 9" descr=" IoT">
              <a:extLst>
                <a:ext uri="{FF2B5EF4-FFF2-40B4-BE49-F238E27FC236}">
                  <a16:creationId xmlns:a16="http://schemas.microsoft.com/office/drawing/2014/main" id="{C7FA7ECD-670E-4565-A051-A15848F62E18}"/>
                </a:ext>
              </a:extLst>
            </p:cNvPr>
            <p:cNvGrpSpPr/>
            <p:nvPr/>
          </p:nvGrpSpPr>
          <p:grpSpPr>
            <a:xfrm>
              <a:off x="10225730" y="1590226"/>
              <a:ext cx="386886" cy="386881"/>
              <a:chOff x="11072775" y="1225438"/>
              <a:chExt cx="429593" cy="429591"/>
            </a:xfrm>
          </p:grpSpPr>
          <p:sp>
            <p:nvSpPr>
              <p:cNvPr id="78" name="Freeform: Shape 77">
                <a:extLst>
                  <a:ext uri="{FF2B5EF4-FFF2-40B4-BE49-F238E27FC236}">
                    <a16:creationId xmlns:a16="http://schemas.microsoft.com/office/drawing/2014/main" id="{C5EB6747-0CD4-48DC-823E-5A020AD2823E}"/>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3B7471A-BEA9-4C83-86A6-6D5B6CB2CB5E}"/>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EA3F807-1A47-4EAA-989C-949DBE013E21}"/>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A31F737-2C65-49BE-9991-DA2E2ED3484F}"/>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E5D33213-1A85-43F8-8D24-99C40A8542D8}"/>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B954B96-5346-4A7B-A286-48E07538BD72}"/>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aphic 87" descr="list, file, paper, sheet">
              <a:extLst>
                <a:ext uri="{FF2B5EF4-FFF2-40B4-BE49-F238E27FC236}">
                  <a16:creationId xmlns:a16="http://schemas.microsoft.com/office/drawing/2014/main" id="{5FEB8157-CD56-4495-9015-4439600F837F}"/>
                </a:ext>
              </a:extLst>
            </p:cNvPr>
            <p:cNvGrpSpPr/>
            <p:nvPr/>
          </p:nvGrpSpPr>
          <p:grpSpPr>
            <a:xfrm>
              <a:off x="8973184" y="1433162"/>
              <a:ext cx="222873" cy="281521"/>
              <a:chOff x="4510839" y="3969537"/>
              <a:chExt cx="290007" cy="366324"/>
            </a:xfrm>
          </p:grpSpPr>
          <p:sp>
            <p:nvSpPr>
              <p:cNvPr id="95" name="Freeform: Shape 94">
                <a:extLst>
                  <a:ext uri="{FF2B5EF4-FFF2-40B4-BE49-F238E27FC236}">
                    <a16:creationId xmlns:a16="http://schemas.microsoft.com/office/drawing/2014/main" id="{7D6A2D69-10FF-459C-8424-86FFB7AF2B68}"/>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452C252-047C-4E5A-B159-C499FA812D0F}"/>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558702B-957B-43B9-89DA-C0DBE553F398}"/>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3D2D5D4-E411-40E9-BB43-168FCFD237B3}"/>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FCA809B-FEC1-4D79-BB33-7AA6F045EB4C}"/>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2DE80D61-BF01-413A-9F7B-9447A64E0CB0}"/>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F90DA8A-9C3D-46DD-87D8-ED8B7F59E494}"/>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FF8066A-A2AA-4342-893B-43A2B5FFA190}"/>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4" name="Rectangle 73">
            <a:extLst>
              <a:ext uri="{FF2B5EF4-FFF2-40B4-BE49-F238E27FC236}">
                <a16:creationId xmlns:a16="http://schemas.microsoft.com/office/drawing/2014/main" id="{F681D435-E43A-477F-BF82-F381726BAC0B}"/>
              </a:ext>
              <a:ext uri="{C183D7F6-B498-43B3-948B-1728B52AA6E4}">
                <adec:decorative xmlns:adec="http://schemas.microsoft.com/office/drawing/2017/decorative" val="1"/>
              </a:ext>
            </a:extLst>
          </p:cNvPr>
          <p:cNvSpPr/>
          <p:nvPr/>
        </p:nvSpPr>
        <p:spPr>
          <a:xfrm>
            <a:off x="0" y="0"/>
            <a:ext cx="12192000" cy="686376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Tech intensity">
            <a:extLst>
              <a:ext uri="{FF2B5EF4-FFF2-40B4-BE49-F238E27FC236}">
                <a16:creationId xmlns:a16="http://schemas.microsoft.com/office/drawing/2014/main" id="{D9E31BE9-04B0-4E61-A7C4-6B0B88F7565E}"/>
              </a:ext>
            </a:extLst>
          </p:cNvPr>
          <p:cNvSpPr txBox="1">
            <a:spLocks/>
          </p:cNvSpPr>
          <p:nvPr/>
        </p:nvSpPr>
        <p:spPr bwMode="auto">
          <a:xfrm>
            <a:off x="450667" y="3082903"/>
            <a:ext cx="11290720" cy="692196"/>
          </a:xfrm>
          <a:prstGeom prst="rect">
            <a:avLst/>
          </a:prstGeom>
          <a:noFill/>
          <a:ln w="10795" cap="flat" cmpd="sng" algn="ctr">
            <a:noFill/>
            <a:prstDash val="solid"/>
            <a:miter lim="800000"/>
            <a:headEnd type="none" w="med" len="med"/>
            <a:tailEnd type="none" w="med" len="med"/>
          </a:ln>
          <a:effectLst/>
        </p:spPr>
        <p:txBody>
          <a:bodyPr rot="0" spcFirstLastPara="0" vertOverflow="overflow" horzOverflow="overflow" vert="horz" wrap="none" lIns="0" tIns="13567" rIns="0" bIns="13567"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tab pos="1479975" algn="l"/>
              </a:tabLst>
              <a:defRPr/>
            </a:pPr>
            <a:r>
              <a:rPr kumimoji="0" lang="en-US" sz="4800" b="0" i="0" u="none" strike="noStrike" kern="1200" cap="none" spc="-87" normalizeH="0" baseline="0" noProof="0">
                <a:ln w="3175">
                  <a:noFill/>
                </a:ln>
                <a:gradFill>
                  <a:gsLst>
                    <a:gs pos="0">
                      <a:srgbClr val="FFFFFF"/>
                    </a:gs>
                    <a:gs pos="100000">
                      <a:srgbClr val="FFFFFF"/>
                    </a:gs>
                  </a:gsLst>
                  <a:lin ang="0" scaled="1"/>
                </a:gradFill>
                <a:effectLst/>
                <a:uLnTx/>
                <a:uFillTx/>
                <a:latin typeface="Segoe UI Semibold"/>
                <a:ea typeface="+mn-ea"/>
                <a:cs typeface="+mn-cs"/>
              </a:rPr>
              <a:t>What is the Well-Architected Framework?</a:t>
            </a:r>
          </a:p>
        </p:txBody>
      </p:sp>
    </p:spTree>
    <p:extLst>
      <p:ext uri="{BB962C8B-B14F-4D97-AF65-F5344CB8AC3E}">
        <p14:creationId xmlns:p14="http://schemas.microsoft.com/office/powerpoint/2010/main" val="2047966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0 4.44444E-6 L 0 0.03287 " pathEditMode="relative" rAng="0" ptsTypes="AA">
                                      <p:cBhvr>
                                        <p:cTn id="9" dur="500" spd="-100000" fill="hold"/>
                                        <p:tgtEl>
                                          <p:spTgt spid="6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pSp>
        <p:nvGrpSpPr>
          <p:cNvPr id="62" name="Group 61" descr="Cost optimization pillar diagram: dollar sign in a circle">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 pillar diagram: gauge">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xcellence pillar diagram: three gears">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descr="Reliability pillar diagram: check mark in decorative circle">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23" name="Group 22" descr="Security pillar diagram: lock">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2581767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2020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F8C039-C123-4C03-9259-6E73CB3FE74A}"/>
              </a:ext>
              <a:ext uri="{C183D7F6-B498-43B3-948B-1728B52AA6E4}">
                <adec:decorative xmlns:adec="http://schemas.microsoft.com/office/drawing/2017/decorative" val="1"/>
              </a:ext>
            </a:extLst>
          </p:cNvPr>
          <p:cNvSpPr/>
          <p:nvPr/>
        </p:nvSpPr>
        <p:spPr bwMode="auto">
          <a:xfrm>
            <a:off x="1654406" y="2201863"/>
            <a:ext cx="6648220" cy="1280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C9B212C-EE3A-4483-B5FD-B23945681EC9}"/>
              </a:ext>
              <a:ext uri="{C183D7F6-B498-43B3-948B-1728B52AA6E4}">
                <adec:decorative xmlns:adec="http://schemas.microsoft.com/office/drawing/2017/decorative" val="1"/>
              </a:ext>
            </a:extLst>
          </p:cNvPr>
          <p:cNvSpPr/>
          <p:nvPr/>
        </p:nvSpPr>
        <p:spPr bwMode="auto">
          <a:xfrm>
            <a:off x="1654406" y="3615993"/>
            <a:ext cx="6648220" cy="1280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65FA194-562C-42FE-8983-2DEDACAC35FB}"/>
              </a:ext>
              <a:ext uri="{C183D7F6-B498-43B3-948B-1728B52AA6E4}">
                <adec:decorative xmlns:adec="http://schemas.microsoft.com/office/drawing/2017/decorative" val="1"/>
              </a:ext>
            </a:extLst>
          </p:cNvPr>
          <p:cNvSpPr/>
          <p:nvPr/>
        </p:nvSpPr>
        <p:spPr bwMode="auto">
          <a:xfrm>
            <a:off x="1654406" y="5032638"/>
            <a:ext cx="6648220" cy="1280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427038" y="449263"/>
            <a:ext cx="11306469" cy="886397"/>
          </a:xfrm>
        </p:spPr>
        <p:txBody>
          <a:bodyPr>
            <a:noAutofit/>
          </a:bodyPr>
          <a:lstStyle/>
          <a:p>
            <a:r>
              <a:rPr lang="en-US"/>
              <a:t>Building Well-Architected workloads—</a:t>
            </a:r>
            <a:br>
              <a:rPr lang="en-US"/>
            </a:br>
            <a:r>
              <a:rPr lang="en-US"/>
              <a:t>is a </a:t>
            </a:r>
            <a:r>
              <a:rPr lang="en-US">
                <a:solidFill>
                  <a:schemeClr val="accent5"/>
                </a:solidFill>
              </a:rPr>
              <a:t>shared responsibility</a:t>
            </a:r>
          </a:p>
        </p:txBody>
      </p:sp>
      <p:sp>
        <p:nvSpPr>
          <p:cNvPr id="5" name="TextBox 4">
            <a:extLst>
              <a:ext uri="{FF2B5EF4-FFF2-40B4-BE49-F238E27FC236}">
                <a16:creationId xmlns:a16="http://schemas.microsoft.com/office/drawing/2014/main" id="{E3EBDA00-BACC-49C6-A8D9-0BF9335256CF}"/>
              </a:ext>
            </a:extLst>
          </p:cNvPr>
          <p:cNvSpPr txBox="1"/>
          <p:nvPr/>
        </p:nvSpPr>
        <p:spPr bwMode="invGray">
          <a:xfrm>
            <a:off x="8574923" y="3060701"/>
            <a:ext cx="1877970" cy="967712"/>
          </a:xfrm>
          <a:prstGeom prst="rect">
            <a:avLst/>
          </a:prstGeom>
          <a:solidFill>
            <a:schemeClr val="tx1"/>
          </a:solidFill>
        </p:spPr>
        <p:txBody>
          <a:bodyPr wrap="square" lIns="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Scope of </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Well-Architected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Assessments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a:endParaRPr>
          </a:p>
        </p:txBody>
      </p:sp>
      <p:sp>
        <p:nvSpPr>
          <p:cNvPr id="6" name="Rectangle 5">
            <a:extLst>
              <a:ext uri="{FF2B5EF4-FFF2-40B4-BE49-F238E27FC236}">
                <a16:creationId xmlns:a16="http://schemas.microsoft.com/office/drawing/2014/main" id="{66C2F490-0FCA-49BD-8DDC-1E138D9A478E}"/>
              </a:ext>
            </a:extLst>
          </p:cNvPr>
          <p:cNvSpPr/>
          <p:nvPr/>
        </p:nvSpPr>
        <p:spPr>
          <a:xfrm>
            <a:off x="2590135" y="2572874"/>
            <a:ext cx="5635662" cy="667875"/>
          </a:xfrm>
          <a:prstGeom prst="rect">
            <a:avLst/>
          </a:prstGeom>
        </p:spPr>
        <p:txBody>
          <a:bodyPr wrap="square" lIns="0" tIns="0" rIns="0" bIns="0">
            <a:no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Calibri" panose="020F0502020204030204" pitchFamily="34" charset="0"/>
              </a:rPr>
              <a:t>Customer application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Customer app or workload, built on the Azure platform</a:t>
            </a:r>
          </a:p>
        </p:txBody>
      </p:sp>
      <p:sp>
        <p:nvSpPr>
          <p:cNvPr id="13" name="Rectangle 12">
            <a:extLst>
              <a:ext uri="{FF2B5EF4-FFF2-40B4-BE49-F238E27FC236}">
                <a16:creationId xmlns:a16="http://schemas.microsoft.com/office/drawing/2014/main" id="{7D4A7C27-B887-45D2-B2F7-1DAEC543BD34}"/>
              </a:ext>
            </a:extLst>
          </p:cNvPr>
          <p:cNvSpPr/>
          <p:nvPr/>
        </p:nvSpPr>
        <p:spPr>
          <a:xfrm>
            <a:off x="2590135" y="3867744"/>
            <a:ext cx="4833015" cy="889474"/>
          </a:xfrm>
          <a:prstGeom prst="rect">
            <a:avLst/>
          </a:prstGeom>
        </p:spPr>
        <p:txBody>
          <a:bodyPr wrap="square" lIns="0" tIns="0" rIns="0" bIns="0">
            <a:no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Calibri" panose="020F0502020204030204" pitchFamily="34" charset="0"/>
              </a:rPr>
              <a:t>Platform features</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Optional</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a:t>
            </a:r>
            <a: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Azure capabilities a customer enables – </a:t>
            </a:r>
            <a:b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to ensure security, reliability, operability, performance</a:t>
            </a:r>
          </a:p>
        </p:txBody>
      </p:sp>
      <p:sp>
        <p:nvSpPr>
          <p:cNvPr id="18" name="Rectangle 17">
            <a:extLst>
              <a:ext uri="{FF2B5EF4-FFF2-40B4-BE49-F238E27FC236}">
                <a16:creationId xmlns:a16="http://schemas.microsoft.com/office/drawing/2014/main" id="{9351EB48-685D-4A05-8E1E-454A31E89E3F}"/>
              </a:ext>
            </a:extLst>
          </p:cNvPr>
          <p:cNvSpPr/>
          <p:nvPr/>
        </p:nvSpPr>
        <p:spPr bwMode="black">
          <a:xfrm>
            <a:off x="2590135" y="5286425"/>
            <a:ext cx="4915565" cy="856325"/>
          </a:xfrm>
          <a:prstGeom prst="rect">
            <a:avLst/>
          </a:prstGeom>
        </p:spPr>
        <p:txBody>
          <a:bodyPr wrap="square" lIns="0" tIns="0" rIns="0" bIns="0">
            <a:no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Calibri" panose="020F0502020204030204" pitchFamily="34" charset="0"/>
              </a:rPr>
              <a:t>Platform foundation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Core capabilities built into the Azure platform – </a:t>
            </a:r>
            <a:b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b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how the foundation is designed, operated, and monitored</a:t>
            </a:r>
          </a:p>
        </p:txBody>
      </p:sp>
      <p:sp>
        <p:nvSpPr>
          <p:cNvPr id="62" name="Rectangle 61" descr="Platform foundation is not in scope of Well Architected assessments">
            <a:extLst>
              <a:ext uri="{FF2B5EF4-FFF2-40B4-BE49-F238E27FC236}">
                <a16:creationId xmlns:a16="http://schemas.microsoft.com/office/drawing/2014/main" id="{2CF3C35E-8F8D-4392-AD86-3336E741B63A}"/>
              </a:ext>
              <a:ext uri="{C183D7F6-B498-43B3-948B-1728B52AA6E4}">
                <adec:decorative xmlns:adec="http://schemas.microsoft.com/office/drawing/2017/decorative" val="0"/>
              </a:ext>
            </a:extLst>
          </p:cNvPr>
          <p:cNvSpPr/>
          <p:nvPr/>
        </p:nvSpPr>
        <p:spPr bwMode="hidden">
          <a:xfrm>
            <a:off x="819150" y="4939059"/>
            <a:ext cx="7829550" cy="1606204"/>
          </a:xfrm>
          <a:prstGeom prst="rect">
            <a:avLst/>
          </a:prstGeom>
          <a:solidFill>
            <a:srgbClr val="00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16BA39CE-24B7-4AB0-8D12-9A5393716DCD}"/>
              </a:ext>
              <a:ext uri="{C183D7F6-B498-43B3-948B-1728B52AA6E4}">
                <adec:decorative xmlns:adec="http://schemas.microsoft.com/office/drawing/2017/decorative" val="1"/>
              </a:ext>
            </a:extLst>
          </p:cNvPr>
          <p:cNvSpPr/>
          <p:nvPr/>
        </p:nvSpPr>
        <p:spPr bwMode="gray">
          <a:xfrm>
            <a:off x="854998" y="2201862"/>
            <a:ext cx="1280160" cy="1280160"/>
          </a:xfrm>
          <a:prstGeom prst="ellipse">
            <a:avLst/>
          </a:prstGeom>
          <a:solidFill>
            <a:schemeClr val="tx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C20C8B3-9103-4575-9AF9-1232443444FC}"/>
              </a:ext>
              <a:ext uri="{C183D7F6-B498-43B3-948B-1728B52AA6E4}">
                <adec:decorative xmlns:adec="http://schemas.microsoft.com/office/drawing/2017/decorative" val="1"/>
              </a:ext>
            </a:extLst>
          </p:cNvPr>
          <p:cNvSpPr/>
          <p:nvPr/>
        </p:nvSpPr>
        <p:spPr bwMode="gray">
          <a:xfrm>
            <a:off x="854998" y="3615993"/>
            <a:ext cx="1280160" cy="1280160"/>
          </a:xfrm>
          <a:prstGeom prst="ellipse">
            <a:avLst/>
          </a:prstGeom>
          <a:solidFill>
            <a:schemeClr val="tx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277FD6D-3DDB-4BA7-84F1-447D9DF68F02}"/>
              </a:ext>
              <a:ext uri="{C183D7F6-B498-43B3-948B-1728B52AA6E4}">
                <adec:decorative xmlns:adec="http://schemas.microsoft.com/office/drawing/2017/decorative" val="1"/>
              </a:ext>
            </a:extLst>
          </p:cNvPr>
          <p:cNvSpPr/>
          <p:nvPr/>
        </p:nvSpPr>
        <p:spPr bwMode="gray">
          <a:xfrm>
            <a:off x="854998" y="5027612"/>
            <a:ext cx="1280160" cy="1280160"/>
          </a:xfrm>
          <a:prstGeom prst="ellipse">
            <a:avLst/>
          </a:prstGeom>
          <a:solidFill>
            <a:schemeClr val="tx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D8FDD82D-9AE0-42BC-8E85-F53E1F31BCCB}"/>
              </a:ext>
              <a:ext uri="{C183D7F6-B498-43B3-948B-1728B52AA6E4}">
                <adec:decorative xmlns:adec="http://schemas.microsoft.com/office/drawing/2017/decorative" val="1"/>
              </a:ext>
            </a:extLst>
          </p:cNvPr>
          <p:cNvGrpSpPr/>
          <p:nvPr/>
        </p:nvGrpSpPr>
        <p:grpSpPr bwMode="white">
          <a:xfrm>
            <a:off x="1159228" y="2592658"/>
            <a:ext cx="683903" cy="589426"/>
            <a:chOff x="1312452" y="2605358"/>
            <a:chExt cx="683903" cy="589426"/>
          </a:xfrm>
        </p:grpSpPr>
        <p:pic>
          <p:nvPicPr>
            <p:cNvPr id="20" name="Graphic 19">
              <a:extLst>
                <a:ext uri="{FF2B5EF4-FFF2-40B4-BE49-F238E27FC236}">
                  <a16:creationId xmlns:a16="http://schemas.microsoft.com/office/drawing/2014/main" id="{D72B49A0-2DFB-4E62-B7C8-122A39E63A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492707" y="2664867"/>
              <a:ext cx="323394" cy="359436"/>
            </a:xfrm>
            <a:prstGeom prst="rect">
              <a:avLst/>
            </a:prstGeom>
          </p:spPr>
        </p:pic>
        <p:grpSp>
          <p:nvGrpSpPr>
            <p:cNvPr id="21" name="Group 20">
              <a:extLst>
                <a:ext uri="{FF2B5EF4-FFF2-40B4-BE49-F238E27FC236}">
                  <a16:creationId xmlns:a16="http://schemas.microsoft.com/office/drawing/2014/main" id="{DE862CDD-3A64-496C-A12D-1150159AE6CC}"/>
                </a:ext>
              </a:extLst>
            </p:cNvPr>
            <p:cNvGrpSpPr/>
            <p:nvPr/>
          </p:nvGrpSpPr>
          <p:grpSpPr bwMode="white">
            <a:xfrm>
              <a:off x="1312452" y="2605358"/>
              <a:ext cx="683903" cy="589426"/>
              <a:chOff x="5549147" y="3955480"/>
              <a:chExt cx="558136" cy="481033"/>
            </a:xfrm>
          </p:grpSpPr>
          <p:sp>
            <p:nvSpPr>
              <p:cNvPr id="22" name="Rectangle 21">
                <a:extLst>
                  <a:ext uri="{FF2B5EF4-FFF2-40B4-BE49-F238E27FC236}">
                    <a16:creationId xmlns:a16="http://schemas.microsoft.com/office/drawing/2014/main" id="{A41788CD-D607-42DC-8AF0-FE9498D5C436}"/>
                  </a:ext>
                </a:extLst>
              </p:cNvPr>
              <p:cNvSpPr>
                <a:spLocks noChangeArrowheads="1"/>
              </p:cNvSpPr>
              <p:nvPr/>
            </p:nvSpPr>
            <p:spPr bwMode="white">
              <a:xfrm flipH="1">
                <a:off x="5549147" y="3955480"/>
                <a:ext cx="558136" cy="396135"/>
              </a:xfrm>
              <a:prstGeom prst="rect">
                <a:avLst/>
              </a:prstGeom>
              <a:noFill/>
              <a:ln w="2540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7">
                <a:extLst>
                  <a:ext uri="{FF2B5EF4-FFF2-40B4-BE49-F238E27FC236}">
                    <a16:creationId xmlns:a16="http://schemas.microsoft.com/office/drawing/2014/main" id="{16A6D2EF-9E63-453B-8EEE-2AEB66EC76BE}"/>
                  </a:ext>
                </a:extLst>
              </p:cNvPr>
              <p:cNvSpPr>
                <a:spLocks noChangeShapeType="1"/>
              </p:cNvSpPr>
              <p:nvPr/>
            </p:nvSpPr>
            <p:spPr bwMode="white">
              <a:xfrm flipH="1">
                <a:off x="5827076" y="4351615"/>
                <a:ext cx="0" cy="83246"/>
              </a:xfrm>
              <a:prstGeom prst="line">
                <a:avLst/>
              </a:prstGeom>
              <a:noFill/>
              <a:ln w="2540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8">
                <a:extLst>
                  <a:ext uri="{FF2B5EF4-FFF2-40B4-BE49-F238E27FC236}">
                    <a16:creationId xmlns:a16="http://schemas.microsoft.com/office/drawing/2014/main" id="{F081A647-902E-441B-8EF1-A7F030C26160}"/>
                  </a:ext>
                </a:extLst>
              </p:cNvPr>
              <p:cNvSpPr>
                <a:spLocks noChangeShapeType="1"/>
              </p:cNvSpPr>
              <p:nvPr/>
            </p:nvSpPr>
            <p:spPr bwMode="white">
              <a:xfrm flipH="1">
                <a:off x="5731395" y="4436513"/>
                <a:ext cx="195917" cy="0"/>
              </a:xfrm>
              <a:prstGeom prst="line">
                <a:avLst/>
              </a:prstGeom>
              <a:noFill/>
              <a:ln w="2540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29977BF0-0D78-4161-B7E3-D0244FB3F33D}"/>
              </a:ext>
              <a:ext uri="{C183D7F6-B498-43B3-948B-1728B52AA6E4}">
                <adec:decorative xmlns:adec="http://schemas.microsoft.com/office/drawing/2017/decorative" val="1"/>
              </a:ext>
            </a:extLst>
          </p:cNvPr>
          <p:cNvGrpSpPr/>
          <p:nvPr/>
        </p:nvGrpSpPr>
        <p:grpSpPr bwMode="gray">
          <a:xfrm>
            <a:off x="1178278" y="3956644"/>
            <a:ext cx="647925" cy="652476"/>
            <a:chOff x="1331502" y="3956644"/>
            <a:chExt cx="647925" cy="652476"/>
          </a:xfrm>
        </p:grpSpPr>
        <p:grpSp>
          <p:nvGrpSpPr>
            <p:cNvPr id="25" name="Group 24">
              <a:extLst>
                <a:ext uri="{FF2B5EF4-FFF2-40B4-BE49-F238E27FC236}">
                  <a16:creationId xmlns:a16="http://schemas.microsoft.com/office/drawing/2014/main" id="{0AD45BA7-B7C5-449A-BFB3-9AC225C4E128}"/>
                </a:ext>
              </a:extLst>
            </p:cNvPr>
            <p:cNvGrpSpPr/>
            <p:nvPr/>
          </p:nvGrpSpPr>
          <p:grpSpPr bwMode="gray">
            <a:xfrm>
              <a:off x="1331502" y="3956644"/>
              <a:ext cx="273275" cy="273275"/>
              <a:chOff x="8577071" y="7333487"/>
              <a:chExt cx="1219201" cy="1219201"/>
            </a:xfrm>
          </p:grpSpPr>
          <p:sp>
            <p:nvSpPr>
              <p:cNvPr id="26" name="Oval 25">
                <a:extLst>
                  <a:ext uri="{FF2B5EF4-FFF2-40B4-BE49-F238E27FC236}">
                    <a16:creationId xmlns:a16="http://schemas.microsoft.com/office/drawing/2014/main" id="{5FD63B7B-8A1D-4596-8790-BEF37AA93993}"/>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aphic 3">
                <a:extLst>
                  <a:ext uri="{FF2B5EF4-FFF2-40B4-BE49-F238E27FC236}">
                    <a16:creationId xmlns:a16="http://schemas.microsoft.com/office/drawing/2014/main" id="{4E642D4C-8D92-49E7-B61F-25863E20741E}"/>
                  </a:ext>
                </a:extLst>
              </p:cNvPr>
              <p:cNvGrpSpPr/>
              <p:nvPr/>
            </p:nvGrpSpPr>
            <p:grpSpPr bwMode="gray">
              <a:xfrm>
                <a:off x="8833819" y="7678397"/>
                <a:ext cx="705704" cy="529381"/>
                <a:chOff x="6959864" y="7289932"/>
                <a:chExt cx="705704" cy="529381"/>
              </a:xfrm>
              <a:solidFill>
                <a:srgbClr val="FFFFFF"/>
              </a:solidFill>
            </p:grpSpPr>
            <p:sp>
              <p:nvSpPr>
                <p:cNvPr id="28" name="Freeform: Shape 27">
                  <a:extLst>
                    <a:ext uri="{FF2B5EF4-FFF2-40B4-BE49-F238E27FC236}">
                      <a16:creationId xmlns:a16="http://schemas.microsoft.com/office/drawing/2014/main" id="{65170DDA-AF78-453B-AEA9-22614D579318}"/>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1398559-21E5-4141-96E5-C9FDC5547669}"/>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514E5071-B25E-40A1-8262-DA7D971ED9BE}"/>
                </a:ext>
              </a:extLst>
            </p:cNvPr>
            <p:cNvGrpSpPr/>
            <p:nvPr/>
          </p:nvGrpSpPr>
          <p:grpSpPr bwMode="gray">
            <a:xfrm>
              <a:off x="1706152" y="3956644"/>
              <a:ext cx="273275" cy="273275"/>
              <a:chOff x="8577071" y="7333487"/>
              <a:chExt cx="1219201" cy="1219201"/>
            </a:xfrm>
          </p:grpSpPr>
          <p:sp>
            <p:nvSpPr>
              <p:cNvPr id="33" name="Oval 32">
                <a:extLst>
                  <a:ext uri="{FF2B5EF4-FFF2-40B4-BE49-F238E27FC236}">
                    <a16:creationId xmlns:a16="http://schemas.microsoft.com/office/drawing/2014/main" id="{FBF7FEA7-5F1C-4355-A532-ECB3F0010BCB}"/>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aphic 3">
                <a:extLst>
                  <a:ext uri="{FF2B5EF4-FFF2-40B4-BE49-F238E27FC236}">
                    <a16:creationId xmlns:a16="http://schemas.microsoft.com/office/drawing/2014/main" id="{7EE4240B-368F-41DC-9C1F-3DE5E7969E34}"/>
                  </a:ext>
                </a:extLst>
              </p:cNvPr>
              <p:cNvGrpSpPr/>
              <p:nvPr/>
            </p:nvGrpSpPr>
            <p:grpSpPr bwMode="gray">
              <a:xfrm>
                <a:off x="8833819" y="7678397"/>
                <a:ext cx="705704" cy="529381"/>
                <a:chOff x="6959864" y="7289932"/>
                <a:chExt cx="705704" cy="529381"/>
              </a:xfrm>
              <a:solidFill>
                <a:srgbClr val="FFFFFF"/>
              </a:solidFill>
            </p:grpSpPr>
            <p:sp>
              <p:nvSpPr>
                <p:cNvPr id="35" name="Freeform: Shape 34">
                  <a:extLst>
                    <a:ext uri="{FF2B5EF4-FFF2-40B4-BE49-F238E27FC236}">
                      <a16:creationId xmlns:a16="http://schemas.microsoft.com/office/drawing/2014/main" id="{BEBBDC03-D6F8-4DFA-944F-8120A47DF748}"/>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600F1AF-10F1-4476-8084-766E9B025414}"/>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FFD329F2-AE5C-441E-948F-86A2565824F2}"/>
                </a:ext>
              </a:extLst>
            </p:cNvPr>
            <p:cNvGrpSpPr/>
            <p:nvPr/>
          </p:nvGrpSpPr>
          <p:grpSpPr bwMode="gray">
            <a:xfrm>
              <a:off x="1706152" y="4335845"/>
              <a:ext cx="273275" cy="273275"/>
              <a:chOff x="8577071" y="7333487"/>
              <a:chExt cx="1219201" cy="1219201"/>
            </a:xfrm>
          </p:grpSpPr>
          <p:sp>
            <p:nvSpPr>
              <p:cNvPr id="38" name="Oval 37">
                <a:extLst>
                  <a:ext uri="{FF2B5EF4-FFF2-40B4-BE49-F238E27FC236}">
                    <a16:creationId xmlns:a16="http://schemas.microsoft.com/office/drawing/2014/main" id="{0C34AF56-5731-45F6-B461-E42788ABBF2D}"/>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aphic 3">
                <a:extLst>
                  <a:ext uri="{FF2B5EF4-FFF2-40B4-BE49-F238E27FC236}">
                    <a16:creationId xmlns:a16="http://schemas.microsoft.com/office/drawing/2014/main" id="{25A17425-5E45-4567-8282-3092D22B7780}"/>
                  </a:ext>
                </a:extLst>
              </p:cNvPr>
              <p:cNvGrpSpPr/>
              <p:nvPr/>
            </p:nvGrpSpPr>
            <p:grpSpPr bwMode="gray">
              <a:xfrm>
                <a:off x="8833819" y="7678397"/>
                <a:ext cx="705704" cy="529381"/>
                <a:chOff x="6959864" y="7289932"/>
                <a:chExt cx="705704" cy="529381"/>
              </a:xfrm>
              <a:solidFill>
                <a:srgbClr val="FFFFFF"/>
              </a:solidFill>
            </p:grpSpPr>
            <p:sp>
              <p:nvSpPr>
                <p:cNvPr id="40" name="Freeform: Shape 39">
                  <a:extLst>
                    <a:ext uri="{FF2B5EF4-FFF2-40B4-BE49-F238E27FC236}">
                      <a16:creationId xmlns:a16="http://schemas.microsoft.com/office/drawing/2014/main" id="{8062712E-E706-446A-9388-83E0D94A3DCF}"/>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B2E717B-2814-4F72-8C3A-3CA5CE0DA94E}"/>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DAA4EEF-9DA8-460D-A5FE-D0C067A5D13F}"/>
                </a:ext>
              </a:extLst>
            </p:cNvPr>
            <p:cNvGrpSpPr/>
            <p:nvPr/>
          </p:nvGrpSpPr>
          <p:grpSpPr bwMode="gray">
            <a:xfrm>
              <a:off x="1331502" y="4335845"/>
              <a:ext cx="273275" cy="273275"/>
              <a:chOff x="8577071" y="7333487"/>
              <a:chExt cx="1219201" cy="1219201"/>
            </a:xfrm>
          </p:grpSpPr>
          <p:sp>
            <p:nvSpPr>
              <p:cNvPr id="43" name="Oval 42">
                <a:extLst>
                  <a:ext uri="{FF2B5EF4-FFF2-40B4-BE49-F238E27FC236}">
                    <a16:creationId xmlns:a16="http://schemas.microsoft.com/office/drawing/2014/main" id="{502640D2-B561-44A1-BB49-6EB5EA3D594B}"/>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aphic 3">
                <a:extLst>
                  <a:ext uri="{FF2B5EF4-FFF2-40B4-BE49-F238E27FC236}">
                    <a16:creationId xmlns:a16="http://schemas.microsoft.com/office/drawing/2014/main" id="{CBECE26C-A1E1-439B-A3A6-01F56AEA4BD0}"/>
                  </a:ext>
                </a:extLst>
              </p:cNvPr>
              <p:cNvGrpSpPr/>
              <p:nvPr/>
            </p:nvGrpSpPr>
            <p:grpSpPr bwMode="gray">
              <a:xfrm>
                <a:off x="8833819" y="7678397"/>
                <a:ext cx="705704" cy="529381"/>
                <a:chOff x="6959864" y="7289932"/>
                <a:chExt cx="705704" cy="529381"/>
              </a:xfrm>
              <a:solidFill>
                <a:srgbClr val="FFFFFF"/>
              </a:solidFill>
            </p:grpSpPr>
            <p:sp>
              <p:nvSpPr>
                <p:cNvPr id="45" name="Freeform: Shape 44">
                  <a:extLst>
                    <a:ext uri="{FF2B5EF4-FFF2-40B4-BE49-F238E27FC236}">
                      <a16:creationId xmlns:a16="http://schemas.microsoft.com/office/drawing/2014/main" id="{F9E9D273-169B-4A77-B41C-513C2DD74DA4}"/>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9A9BFE4-5D0B-404C-AEC9-1C9A6AAE9900}"/>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2" name="Group 51">
            <a:extLst>
              <a:ext uri="{FF2B5EF4-FFF2-40B4-BE49-F238E27FC236}">
                <a16:creationId xmlns:a16="http://schemas.microsoft.com/office/drawing/2014/main" id="{8B4DD35A-70F6-4A84-A80A-8C1CAC363BC9}"/>
              </a:ext>
              <a:ext uri="{C183D7F6-B498-43B3-948B-1728B52AA6E4}">
                <adec:decorative xmlns:adec="http://schemas.microsoft.com/office/drawing/2017/decorative" val="1"/>
              </a:ext>
            </a:extLst>
          </p:cNvPr>
          <p:cNvGrpSpPr/>
          <p:nvPr/>
        </p:nvGrpSpPr>
        <p:grpSpPr bwMode="ltGray">
          <a:xfrm>
            <a:off x="1099479" y="5286425"/>
            <a:ext cx="800610" cy="800614"/>
            <a:chOff x="-1384292" y="4531540"/>
            <a:chExt cx="1219193" cy="1219200"/>
          </a:xfrm>
        </p:grpSpPr>
        <p:sp>
          <p:nvSpPr>
            <p:cNvPr id="50" name="Graphic 48">
              <a:extLst>
                <a:ext uri="{FF2B5EF4-FFF2-40B4-BE49-F238E27FC236}">
                  <a16:creationId xmlns:a16="http://schemas.microsoft.com/office/drawing/2014/main" id="{E18400DE-11E0-4C3A-8331-AE0EB011711F}"/>
                </a:ext>
              </a:extLst>
            </p:cNvPr>
            <p:cNvSpPr/>
            <p:nvPr/>
          </p:nvSpPr>
          <p:spPr bwMode="ltGray">
            <a:xfrm>
              <a:off x="-1384292" y="4531540"/>
              <a:ext cx="1219193" cy="1219200"/>
            </a:xfrm>
            <a:custGeom>
              <a:avLst/>
              <a:gdLst>
                <a:gd name="connsiteX0" fmla="*/ 611374 w 1219193"/>
                <a:gd name="connsiteY0" fmla="*/ -367 h 1219200"/>
                <a:gd name="connsiteX1" fmla="*/ 84490 w 1219193"/>
                <a:gd name="connsiteY1" fmla="*/ 304433 h 1219200"/>
                <a:gd name="connsiteX2" fmla="*/ 84490 w 1219193"/>
                <a:gd name="connsiteY2" fmla="*/ 914033 h 1219200"/>
                <a:gd name="connsiteX3" fmla="*/ 611374 w 1219193"/>
                <a:gd name="connsiteY3" fmla="*/ 1218833 h 1219200"/>
                <a:gd name="connsiteX4" fmla="*/ 1219765 w 1219193"/>
                <a:gd name="connsiteY4" fmla="*/ 609233 h 1219200"/>
                <a:gd name="connsiteX5" fmla="*/ 611374 w 1219193"/>
                <a:gd name="connsiteY5" fmla="*/ -367 h 1219200"/>
                <a:gd name="connsiteX6" fmla="*/ 610222 w 1219193"/>
                <a:gd name="connsiteY6" fmla="*/ 1104704 h 1219200"/>
                <a:gd name="connsiteX7" fmla="*/ 114922 w 1219193"/>
                <a:gd name="connsiteY7" fmla="*/ 609404 h 1219200"/>
                <a:gd name="connsiteX8" fmla="*/ 610222 w 1219193"/>
                <a:gd name="connsiteY8" fmla="*/ 114104 h 1219200"/>
                <a:gd name="connsiteX9" fmla="*/ 1105522 w 1219193"/>
                <a:gd name="connsiteY9" fmla="*/ 609404 h 1219200"/>
                <a:gd name="connsiteX10" fmla="*/ 610222 w 1219193"/>
                <a:gd name="connsiteY10" fmla="*/ 110470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3" h="1219200">
                  <a:moveTo>
                    <a:pt x="611374" y="-367"/>
                  </a:moveTo>
                  <a:cubicBezTo>
                    <a:pt x="387594" y="-367"/>
                    <a:pt x="196380" y="110247"/>
                    <a:pt x="84490" y="304433"/>
                  </a:cubicBezTo>
                  <a:cubicBezTo>
                    <a:pt x="-27401" y="498619"/>
                    <a:pt x="-27401" y="719847"/>
                    <a:pt x="84490" y="914033"/>
                  </a:cubicBezTo>
                  <a:cubicBezTo>
                    <a:pt x="196380" y="1108219"/>
                    <a:pt x="387594" y="1218833"/>
                    <a:pt x="611374" y="1218833"/>
                  </a:cubicBezTo>
                  <a:cubicBezTo>
                    <a:pt x="947712" y="1218500"/>
                    <a:pt x="1220098" y="945570"/>
                    <a:pt x="1219765" y="609233"/>
                  </a:cubicBezTo>
                  <a:cubicBezTo>
                    <a:pt x="1220098" y="272896"/>
                    <a:pt x="947712" y="-34"/>
                    <a:pt x="611374" y="-367"/>
                  </a:cubicBezTo>
                  <a:close/>
                  <a:moveTo>
                    <a:pt x="610222" y="1104704"/>
                  </a:moveTo>
                  <a:cubicBezTo>
                    <a:pt x="336674" y="1104704"/>
                    <a:pt x="114922" y="882953"/>
                    <a:pt x="114922" y="609404"/>
                  </a:cubicBezTo>
                  <a:cubicBezTo>
                    <a:pt x="114922" y="335856"/>
                    <a:pt x="336674" y="114104"/>
                    <a:pt x="610222" y="114104"/>
                  </a:cubicBezTo>
                  <a:cubicBezTo>
                    <a:pt x="883771" y="114104"/>
                    <a:pt x="1105522" y="335856"/>
                    <a:pt x="1105522" y="609404"/>
                  </a:cubicBezTo>
                  <a:cubicBezTo>
                    <a:pt x="1105522" y="882953"/>
                    <a:pt x="883771" y="1104704"/>
                    <a:pt x="610222" y="110470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Graphic 48">
              <a:extLst>
                <a:ext uri="{FF2B5EF4-FFF2-40B4-BE49-F238E27FC236}">
                  <a16:creationId xmlns:a16="http://schemas.microsoft.com/office/drawing/2014/main" id="{E18400DE-11E0-4C3A-8331-AE0EB011711F}"/>
                </a:ext>
              </a:extLst>
            </p:cNvPr>
            <p:cNvSpPr/>
            <p:nvPr/>
          </p:nvSpPr>
          <p:spPr bwMode="ltGray">
            <a:xfrm>
              <a:off x="-1155890" y="4757674"/>
              <a:ext cx="762371" cy="762409"/>
            </a:xfrm>
            <a:custGeom>
              <a:avLst/>
              <a:gdLst>
                <a:gd name="connsiteX0" fmla="*/ 762943 w 762371"/>
                <a:gd name="connsiteY0" fmla="*/ 420161 h 762409"/>
                <a:gd name="connsiteX1" fmla="*/ 761781 w 762371"/>
                <a:gd name="connsiteY1" fmla="*/ 340761 h 762409"/>
                <a:gd name="connsiteX2" fmla="*/ 705431 w 762371"/>
                <a:gd name="connsiteY2" fmla="*/ 341399 h 762409"/>
                <a:gd name="connsiteX3" fmla="*/ 639499 w 762371"/>
                <a:gd name="connsiteY3" fmla="*/ 182608 h 762409"/>
                <a:gd name="connsiteX4" fmla="*/ 678847 w 762371"/>
                <a:gd name="connsiteY4" fmla="*/ 142936 h 762409"/>
                <a:gd name="connsiteX5" fmla="*/ 618220 w 762371"/>
                <a:gd name="connsiteY5" fmla="*/ 84834 h 762409"/>
                <a:gd name="connsiteX6" fmla="*/ 579930 w 762371"/>
                <a:gd name="connsiteY6" fmla="*/ 123448 h 762409"/>
                <a:gd name="connsiteX7" fmla="*/ 415767 w 762371"/>
                <a:gd name="connsiteY7" fmla="*/ 57935 h 762409"/>
                <a:gd name="connsiteX8" fmla="*/ 415081 w 762371"/>
                <a:gd name="connsiteY8" fmla="*/ -367 h 762409"/>
                <a:gd name="connsiteX9" fmla="*/ 334299 w 762371"/>
                <a:gd name="connsiteY9" fmla="*/ 776 h 762409"/>
                <a:gd name="connsiteX10" fmla="*/ 334985 w 762371"/>
                <a:gd name="connsiteY10" fmla="*/ 59507 h 762409"/>
                <a:gd name="connsiteX11" fmla="*/ 177623 w 762371"/>
                <a:gd name="connsiteY11" fmla="*/ 127553 h 762409"/>
                <a:gd name="connsiteX12" fmla="*/ 139322 w 762371"/>
                <a:gd name="connsiteY12" fmla="*/ 90863 h 762409"/>
                <a:gd name="connsiteX13" fmla="*/ 80268 w 762371"/>
                <a:gd name="connsiteY13" fmla="*/ 150451 h 762409"/>
                <a:gd name="connsiteX14" fmla="*/ 119320 w 762371"/>
                <a:gd name="connsiteY14" fmla="*/ 187866 h 762409"/>
                <a:gd name="connsiteX15" fmla="*/ 57407 w 762371"/>
                <a:gd name="connsiteY15" fmla="*/ 340866 h 762409"/>
                <a:gd name="connsiteX16" fmla="*/ 572 w 762371"/>
                <a:gd name="connsiteY16" fmla="*/ 341504 h 762409"/>
                <a:gd name="connsiteX17" fmla="*/ 1724 w 762371"/>
                <a:gd name="connsiteY17" fmla="*/ 420904 h 762409"/>
                <a:gd name="connsiteX18" fmla="*/ 56788 w 762371"/>
                <a:gd name="connsiteY18" fmla="*/ 420285 h 762409"/>
                <a:gd name="connsiteX19" fmla="*/ 123625 w 762371"/>
                <a:gd name="connsiteY19" fmla="*/ 583553 h 762409"/>
                <a:gd name="connsiteX20" fmla="*/ 86373 w 762371"/>
                <a:gd name="connsiteY20" fmla="*/ 621110 h 762409"/>
                <a:gd name="connsiteX21" fmla="*/ 147000 w 762371"/>
                <a:gd name="connsiteY21" fmla="*/ 679213 h 762409"/>
                <a:gd name="connsiteX22" fmla="*/ 183290 w 762371"/>
                <a:gd name="connsiteY22" fmla="*/ 642627 h 762409"/>
                <a:gd name="connsiteX23" fmla="*/ 347796 w 762371"/>
                <a:gd name="connsiteY23" fmla="*/ 707912 h 762409"/>
                <a:gd name="connsiteX24" fmla="*/ 348425 w 762371"/>
                <a:gd name="connsiteY24" fmla="*/ 762042 h 762409"/>
                <a:gd name="connsiteX25" fmla="*/ 429206 w 762371"/>
                <a:gd name="connsiteY25" fmla="*/ 760899 h 762409"/>
                <a:gd name="connsiteX26" fmla="*/ 428568 w 762371"/>
                <a:gd name="connsiteY26" fmla="*/ 706140 h 762409"/>
                <a:gd name="connsiteX27" fmla="*/ 587445 w 762371"/>
                <a:gd name="connsiteY27" fmla="*/ 636360 h 762409"/>
                <a:gd name="connsiteX28" fmla="*/ 625897 w 762371"/>
                <a:gd name="connsiteY28" fmla="*/ 673193 h 762409"/>
                <a:gd name="connsiteX29" fmla="*/ 684953 w 762371"/>
                <a:gd name="connsiteY29" fmla="*/ 613605 h 762409"/>
                <a:gd name="connsiteX30" fmla="*/ 645243 w 762371"/>
                <a:gd name="connsiteY30" fmla="*/ 575562 h 762409"/>
                <a:gd name="connsiteX31" fmla="*/ 705822 w 762371"/>
                <a:gd name="connsiteY31" fmla="*/ 420809 h 762409"/>
                <a:gd name="connsiteX32" fmla="*/ 380553 w 762371"/>
                <a:gd name="connsiteY32" fmla="*/ 609099 h 762409"/>
                <a:gd name="connsiteX33" fmla="*/ 152029 w 762371"/>
                <a:gd name="connsiteY33" fmla="*/ 380575 h 762409"/>
                <a:gd name="connsiteX34" fmla="*/ 380553 w 762371"/>
                <a:gd name="connsiteY34" fmla="*/ 152052 h 762409"/>
                <a:gd name="connsiteX35" fmla="*/ 609076 w 762371"/>
                <a:gd name="connsiteY35" fmla="*/ 380575 h 762409"/>
                <a:gd name="connsiteX36" fmla="*/ 380553 w 762371"/>
                <a:gd name="connsiteY36" fmla="*/ 609099 h 76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62371" h="762409">
                  <a:moveTo>
                    <a:pt x="762943" y="420161"/>
                  </a:moveTo>
                  <a:lnTo>
                    <a:pt x="761781" y="340761"/>
                  </a:lnTo>
                  <a:lnTo>
                    <a:pt x="705431" y="341399"/>
                  </a:lnTo>
                  <a:cubicBezTo>
                    <a:pt x="698107" y="283506"/>
                    <a:pt x="675332" y="228661"/>
                    <a:pt x="639499" y="182608"/>
                  </a:cubicBezTo>
                  <a:lnTo>
                    <a:pt x="678847" y="142936"/>
                  </a:lnTo>
                  <a:lnTo>
                    <a:pt x="618220" y="84834"/>
                  </a:lnTo>
                  <a:lnTo>
                    <a:pt x="579930" y="123448"/>
                  </a:lnTo>
                  <a:cubicBezTo>
                    <a:pt x="532314" y="86863"/>
                    <a:pt x="475488" y="64193"/>
                    <a:pt x="415767" y="57935"/>
                  </a:cubicBezTo>
                  <a:lnTo>
                    <a:pt x="415081" y="-367"/>
                  </a:lnTo>
                  <a:lnTo>
                    <a:pt x="334299" y="776"/>
                  </a:lnTo>
                  <a:lnTo>
                    <a:pt x="334985" y="59507"/>
                  </a:lnTo>
                  <a:cubicBezTo>
                    <a:pt x="277388" y="67689"/>
                    <a:pt x="223037" y="91196"/>
                    <a:pt x="177623" y="127553"/>
                  </a:cubicBezTo>
                  <a:lnTo>
                    <a:pt x="139322" y="90863"/>
                  </a:lnTo>
                  <a:lnTo>
                    <a:pt x="80268" y="150451"/>
                  </a:lnTo>
                  <a:lnTo>
                    <a:pt x="119320" y="187866"/>
                  </a:lnTo>
                  <a:cubicBezTo>
                    <a:pt x="85859" y="232690"/>
                    <a:pt x="64532" y="285392"/>
                    <a:pt x="57407" y="340866"/>
                  </a:cubicBezTo>
                  <a:lnTo>
                    <a:pt x="572" y="341504"/>
                  </a:lnTo>
                  <a:lnTo>
                    <a:pt x="1724" y="420904"/>
                  </a:lnTo>
                  <a:lnTo>
                    <a:pt x="56788" y="420285"/>
                  </a:lnTo>
                  <a:cubicBezTo>
                    <a:pt x="63589" y="479826"/>
                    <a:pt x="86725" y="536328"/>
                    <a:pt x="123625" y="583553"/>
                  </a:cubicBezTo>
                  <a:lnTo>
                    <a:pt x="86373" y="621110"/>
                  </a:lnTo>
                  <a:lnTo>
                    <a:pt x="147000" y="679213"/>
                  </a:lnTo>
                  <a:lnTo>
                    <a:pt x="183290" y="642627"/>
                  </a:lnTo>
                  <a:cubicBezTo>
                    <a:pt x="231029" y="679184"/>
                    <a:pt x="287979" y="701787"/>
                    <a:pt x="347796" y="707912"/>
                  </a:cubicBezTo>
                  <a:lnTo>
                    <a:pt x="348425" y="762042"/>
                  </a:lnTo>
                  <a:lnTo>
                    <a:pt x="429206" y="760899"/>
                  </a:lnTo>
                  <a:lnTo>
                    <a:pt x="428568" y="706140"/>
                  </a:lnTo>
                  <a:cubicBezTo>
                    <a:pt x="486871" y="697701"/>
                    <a:pt x="541792" y="673583"/>
                    <a:pt x="587445" y="636360"/>
                  </a:cubicBezTo>
                  <a:lnTo>
                    <a:pt x="625897" y="673193"/>
                  </a:lnTo>
                  <a:lnTo>
                    <a:pt x="684953" y="613605"/>
                  </a:lnTo>
                  <a:lnTo>
                    <a:pt x="645243" y="575562"/>
                  </a:lnTo>
                  <a:cubicBezTo>
                    <a:pt x="678504" y="530099"/>
                    <a:pt x="699383" y="476768"/>
                    <a:pt x="705822" y="420809"/>
                  </a:cubicBezTo>
                  <a:close/>
                  <a:moveTo>
                    <a:pt x="380553" y="609099"/>
                  </a:moveTo>
                  <a:cubicBezTo>
                    <a:pt x="254347" y="609090"/>
                    <a:pt x="152038" y="506782"/>
                    <a:pt x="152029" y="380575"/>
                  </a:cubicBezTo>
                  <a:cubicBezTo>
                    <a:pt x="152038" y="254369"/>
                    <a:pt x="254347" y="152061"/>
                    <a:pt x="380553" y="152052"/>
                  </a:cubicBezTo>
                  <a:cubicBezTo>
                    <a:pt x="506759" y="152052"/>
                    <a:pt x="609076" y="254369"/>
                    <a:pt x="609076" y="380575"/>
                  </a:cubicBezTo>
                  <a:cubicBezTo>
                    <a:pt x="609076" y="506782"/>
                    <a:pt x="506759" y="609099"/>
                    <a:pt x="380553" y="60909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Rectangle: Rounded Corners 2">
            <a:extLst>
              <a:ext uri="{FF2B5EF4-FFF2-40B4-BE49-F238E27FC236}">
                <a16:creationId xmlns:a16="http://schemas.microsoft.com/office/drawing/2014/main" id="{FCDB83B6-7557-4607-B8DC-BDADD857BA3E}"/>
              </a:ext>
              <a:ext uri="{C183D7F6-B498-43B3-948B-1728B52AA6E4}">
                <adec:decorative xmlns:adec="http://schemas.microsoft.com/office/drawing/2017/decorative" val="1"/>
              </a:ext>
            </a:extLst>
          </p:cNvPr>
          <p:cNvSpPr/>
          <p:nvPr/>
        </p:nvSpPr>
        <p:spPr bwMode="blackGray">
          <a:xfrm>
            <a:off x="750771" y="2117558"/>
            <a:ext cx="9830754" cy="2863516"/>
          </a:xfrm>
          <a:prstGeom prst="roundRect">
            <a:avLst>
              <a:gd name="adj" fmla="val 27166"/>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181708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0-#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500"/>
                                        <p:tgtEl>
                                          <p:spTgt spid="10"/>
                                        </p:tgtEl>
                                      </p:cBhvr>
                                    </p:animEffect>
                                  </p:childTnLst>
                                </p:cTn>
                              </p:par>
                              <p:par>
                                <p:cTn id="22" presetID="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0-#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par>
                                <p:cTn id="36" presetID="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par>
                          <p:cTn id="43" fill="hold">
                            <p:stCondLst>
                              <p:cond delay="1500"/>
                            </p:stCondLst>
                            <p:childTnLst>
                              <p:par>
                                <p:cTn id="44" presetID="22" presetClass="entr" presetSubtype="2"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right)">
                                      <p:cBhvr>
                                        <p:cTn id="46" dur="500"/>
                                        <p:tgtEl>
                                          <p:spTgt spid="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23" presetClass="entr" presetSubtype="16"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5" grpId="0" animBg="1"/>
      <p:bldP spid="6" grpId="0"/>
      <p:bldP spid="13" grpId="0"/>
      <p:bldP spid="18" grpId="0"/>
      <p:bldP spid="62" grpId="0" animBg="1"/>
      <p:bldP spid="12" grpId="0" animBg="1"/>
      <p:bldP spid="15" grpId="0" animBg="1"/>
      <p:bldP spid="1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672677" y="318789"/>
            <a:ext cx="11318000" cy="116955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a:noFill/>
                </a:ln>
                <a:solidFill>
                  <a:srgbClr val="50E6FF"/>
                </a:solidFill>
                <a:effectLst/>
                <a:uLnTx/>
                <a:uFillTx/>
                <a:latin typeface="Segoe UI Semibold"/>
                <a:ea typeface="+mn-ea"/>
                <a:cs typeface="+mn-cs"/>
              </a:rPr>
              <a:t>Proven guidance to support the cloud journey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a:noFill/>
                </a:ln>
                <a:solidFill>
                  <a:srgbClr val="FFFFFF"/>
                </a:solidFill>
                <a:effectLst/>
                <a:uLnTx/>
                <a:uFillTx/>
                <a:latin typeface="Segoe UI Semibold"/>
                <a:ea typeface="+mn-ea"/>
                <a:cs typeface="+mn-cs"/>
              </a:rPr>
              <a:t>Meeting different persona needs at different altitudes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09D5B436-E02A-439D-90A6-ACFE23892434}"/>
              </a:ext>
            </a:extLst>
          </p:cNvPr>
          <p:cNvSpPr/>
          <p:nvPr/>
        </p:nvSpPr>
        <p:spPr>
          <a:xfrm>
            <a:off x="690420" y="2386567"/>
            <a:ext cx="3608979"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Portfolio</a:t>
            </a:r>
          </a:p>
        </p:txBody>
      </p:sp>
      <p:sp>
        <p:nvSpPr>
          <p:cNvPr id="10" name="Rectangle 9">
            <a:extLst>
              <a:ext uri="{FF2B5EF4-FFF2-40B4-BE49-F238E27FC236}">
                <a16:creationId xmlns:a16="http://schemas.microsoft.com/office/drawing/2014/main" id="{DB4E157D-30A7-4F73-AABC-67F75807833E}"/>
              </a:ext>
            </a:extLst>
          </p:cNvPr>
          <p:cNvSpPr/>
          <p:nvPr/>
        </p:nvSpPr>
        <p:spPr>
          <a:xfrm>
            <a:off x="6217413" y="2386567"/>
            <a:ext cx="2111118"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 Platforms</a:t>
            </a:r>
          </a:p>
        </p:txBody>
      </p:sp>
      <p:sp>
        <p:nvSpPr>
          <p:cNvPr id="11" name="Rectangle 10">
            <a:extLst>
              <a:ext uri="{FF2B5EF4-FFF2-40B4-BE49-F238E27FC236}">
                <a16:creationId xmlns:a16="http://schemas.microsoft.com/office/drawing/2014/main" id="{830B3FB8-7523-438A-8415-70690FC3B817}"/>
              </a:ext>
            </a:extLst>
          </p:cNvPr>
          <p:cNvSpPr/>
          <p:nvPr/>
        </p:nvSpPr>
        <p:spPr>
          <a:xfrm>
            <a:off x="8353632" y="2386567"/>
            <a:ext cx="2111118"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Workloads</a:t>
            </a:r>
          </a:p>
        </p:txBody>
      </p:sp>
      <p:sp>
        <p:nvSpPr>
          <p:cNvPr id="12" name="Rectangle 11">
            <a:extLst>
              <a:ext uri="{FF2B5EF4-FFF2-40B4-BE49-F238E27FC236}">
                <a16:creationId xmlns:a16="http://schemas.microsoft.com/office/drawing/2014/main" id="{D0912D7F-E8D8-4DD9-8E87-0521E16B0E8C}"/>
              </a:ext>
            </a:extLst>
          </p:cNvPr>
          <p:cNvSpPr/>
          <p:nvPr/>
        </p:nvSpPr>
        <p:spPr>
          <a:xfrm>
            <a:off x="4324500" y="2386567"/>
            <a:ext cx="1867812"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Landing zones</a:t>
            </a:r>
          </a:p>
        </p:txBody>
      </p:sp>
      <p:sp>
        <p:nvSpPr>
          <p:cNvPr id="13" name="Rectangle 12">
            <a:extLst>
              <a:ext uri="{FF2B5EF4-FFF2-40B4-BE49-F238E27FC236}">
                <a16:creationId xmlns:a16="http://schemas.microsoft.com/office/drawing/2014/main" id="{32606ED4-A9F7-40D1-A9B8-A4988951C51B}"/>
              </a:ext>
            </a:extLst>
          </p:cNvPr>
          <p:cNvSpPr/>
          <p:nvPr/>
        </p:nvSpPr>
        <p:spPr>
          <a:xfrm>
            <a:off x="10495802" y="2386567"/>
            <a:ext cx="1293093"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Assets</a:t>
            </a:r>
          </a:p>
        </p:txBody>
      </p:sp>
      <p:pic>
        <p:nvPicPr>
          <p:cNvPr id="5" name="Picture 4">
            <a:extLst>
              <a:ext uri="{FF2B5EF4-FFF2-40B4-BE49-F238E27FC236}">
                <a16:creationId xmlns:a16="http://schemas.microsoft.com/office/drawing/2014/main" id="{E873475C-C759-48C7-A91D-9CC8AC513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225" y="1275303"/>
            <a:ext cx="794790" cy="794230"/>
          </a:xfrm>
          <a:prstGeom prst="rect">
            <a:avLst/>
          </a:prstGeom>
        </p:spPr>
      </p:pic>
      <p:sp>
        <p:nvSpPr>
          <p:cNvPr id="6" name="TextBox 5">
            <a:extLst>
              <a:ext uri="{FF2B5EF4-FFF2-40B4-BE49-F238E27FC236}">
                <a16:creationId xmlns:a16="http://schemas.microsoft.com/office/drawing/2014/main" id="{3C7A45F8-5A6D-408F-BA8A-F924EE6C21D0}"/>
              </a:ext>
            </a:extLst>
          </p:cNvPr>
          <p:cNvSpPr txBox="1"/>
          <p:nvPr/>
        </p:nvSpPr>
        <p:spPr>
          <a:xfrm>
            <a:off x="239277" y="1920832"/>
            <a:ext cx="2400686"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Central IT</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3308C32-61D6-4FD8-8BA8-4173AF4AB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2780" y="1164924"/>
            <a:ext cx="817506" cy="816929"/>
          </a:xfrm>
          <a:prstGeom prst="rect">
            <a:avLst/>
          </a:prstGeom>
        </p:spPr>
      </p:pic>
      <p:sp>
        <p:nvSpPr>
          <p:cNvPr id="8" name="TextBox 7">
            <a:extLst>
              <a:ext uri="{FF2B5EF4-FFF2-40B4-BE49-F238E27FC236}">
                <a16:creationId xmlns:a16="http://schemas.microsoft.com/office/drawing/2014/main" id="{95027D35-274B-44EF-9887-E674645054F6}"/>
              </a:ext>
            </a:extLst>
          </p:cNvPr>
          <p:cNvSpPr txBox="1"/>
          <p:nvPr/>
        </p:nvSpPr>
        <p:spPr>
          <a:xfrm>
            <a:off x="9242085" y="1885238"/>
            <a:ext cx="224251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Workload Owners</a:t>
            </a:r>
          </a:p>
        </p:txBody>
      </p:sp>
      <p:cxnSp>
        <p:nvCxnSpPr>
          <p:cNvPr id="15" name="Straight Arrow Connector 14">
            <a:extLst>
              <a:ext uri="{FF2B5EF4-FFF2-40B4-BE49-F238E27FC236}">
                <a16:creationId xmlns:a16="http://schemas.microsoft.com/office/drawing/2014/main" id="{D69BD387-281D-41F8-8C00-B5BB4E426F93}"/>
              </a:ext>
            </a:extLst>
          </p:cNvPr>
          <p:cNvCxnSpPr>
            <a:cxnSpLocks/>
          </p:cNvCxnSpPr>
          <p:nvPr/>
        </p:nvCxnSpPr>
        <p:spPr>
          <a:xfrm>
            <a:off x="2035477" y="2179364"/>
            <a:ext cx="128437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E00BED6-057F-48D9-92E6-9D8BACB4F1E4}"/>
              </a:ext>
            </a:extLst>
          </p:cNvPr>
          <p:cNvCxnSpPr>
            <a:cxnSpLocks/>
          </p:cNvCxnSpPr>
          <p:nvPr/>
        </p:nvCxnSpPr>
        <p:spPr>
          <a:xfrm flipH="1">
            <a:off x="7685065" y="2133184"/>
            <a:ext cx="11456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F1D53965-AC91-42A3-A49A-1BB810D88F83}"/>
              </a:ext>
            </a:extLst>
          </p:cNvPr>
          <p:cNvSpPr/>
          <p:nvPr/>
        </p:nvSpPr>
        <p:spPr bwMode="auto">
          <a:xfrm>
            <a:off x="8735843" y="2334475"/>
            <a:ext cx="3132303" cy="4196288"/>
          </a:xfrm>
          <a:prstGeom prst="roundRect">
            <a:avLst>
              <a:gd name="adj" fmla="val 11959"/>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DF870AEB-5E73-4B37-9B58-8596C4B4900E}"/>
              </a:ext>
            </a:extLst>
          </p:cNvPr>
          <p:cNvGrpSpPr/>
          <p:nvPr/>
        </p:nvGrpSpPr>
        <p:grpSpPr>
          <a:xfrm>
            <a:off x="419659" y="2297535"/>
            <a:ext cx="11571018" cy="3763588"/>
            <a:chOff x="419659" y="2485807"/>
            <a:chExt cx="11571018" cy="3763588"/>
          </a:xfrm>
        </p:grpSpPr>
        <p:grpSp>
          <p:nvGrpSpPr>
            <p:cNvPr id="3" name="Group 2">
              <a:extLst>
                <a:ext uri="{FF2B5EF4-FFF2-40B4-BE49-F238E27FC236}">
                  <a16:creationId xmlns:a16="http://schemas.microsoft.com/office/drawing/2014/main" id="{45914150-72C9-4D41-AD5E-A3271AAFAC25}"/>
                </a:ext>
              </a:extLst>
            </p:cNvPr>
            <p:cNvGrpSpPr/>
            <p:nvPr/>
          </p:nvGrpSpPr>
          <p:grpSpPr>
            <a:xfrm>
              <a:off x="555638" y="2580176"/>
              <a:ext cx="11435039" cy="3118956"/>
              <a:chOff x="686095" y="3451922"/>
              <a:chExt cx="11435039" cy="3118956"/>
            </a:xfrm>
          </p:grpSpPr>
          <p:sp>
            <p:nvSpPr>
              <p:cNvPr id="30" name="Rectangle 29">
                <a:extLst>
                  <a:ext uri="{FF2B5EF4-FFF2-40B4-BE49-F238E27FC236}">
                    <a16:creationId xmlns:a16="http://schemas.microsoft.com/office/drawing/2014/main" id="{687B2203-5C2F-4126-8A4E-C446AD72DC5B}"/>
                  </a:ext>
                </a:extLst>
              </p:cNvPr>
              <p:cNvSpPr/>
              <p:nvPr/>
            </p:nvSpPr>
            <p:spPr bwMode="auto">
              <a:xfrm>
                <a:off x="686095" y="3954251"/>
                <a:ext cx="2141421"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400" b="0" i="1"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454234" y="3954251"/>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400" b="0" i="1"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226457" y="3954251"/>
                <a:ext cx="203530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Prepare process and environment for deployment</a:t>
                </a:r>
                <a:endParaRPr kumimoji="0" lang="en-US" sz="1400" b="0" i="1"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9684323" y="3923187"/>
                <a:ext cx="2042393"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lt"/>
                    <a:cs typeface="Calibri" panose="020F0502020204030204"/>
                  </a:rPr>
                  <a:t>Migrate or 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and deploy workloads</a:t>
                </a:r>
                <a:b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br>
                <a:endParaRPr kumimoji="0" lang="en-US" sz="16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6170395" y="5862943"/>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8792253" y="5879890"/>
                <a:ext cx="3040101"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709899" y="4268681"/>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222647" y="4209254"/>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197145" y="4268681"/>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984505" y="4209254"/>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862359" y="4235213"/>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9554483" y="4175786"/>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10883396" y="6043262"/>
                <a:ext cx="1237738"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4813208" y="6149578"/>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7241449" y="6102122"/>
                <a:ext cx="2218295"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683191" y="3493226"/>
                <a:ext cx="297717" cy="369003"/>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401050" y="3451922"/>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10022575" y="3503053"/>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6490387" y="5551896"/>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10047370" y="5578081"/>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292352" y="3515117"/>
                <a:ext cx="463710" cy="325220"/>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0" name="Rectangle: Rounded Corners 129">
              <a:extLst>
                <a:ext uri="{FF2B5EF4-FFF2-40B4-BE49-F238E27FC236}">
                  <a16:creationId xmlns:a16="http://schemas.microsoft.com/office/drawing/2014/main" id="{755A465F-CFD9-4D10-A26D-CBCC817A5CB1}"/>
                </a:ext>
              </a:extLst>
            </p:cNvPr>
            <p:cNvSpPr/>
            <p:nvPr/>
          </p:nvSpPr>
          <p:spPr bwMode="auto">
            <a:xfrm>
              <a:off x="419659" y="2485807"/>
              <a:ext cx="11448486" cy="3648543"/>
            </a:xfrm>
            <a:prstGeom prst="roundRect">
              <a:avLst>
                <a:gd name="adj" fmla="val 11959"/>
              </a:avLst>
            </a:prstGeom>
            <a:noFill/>
            <a:ln w="19050">
              <a:solidFill>
                <a:schemeClr val="tx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FC3C4E99-459C-4CE7-824F-ABB8A2C8A855}"/>
                </a:ext>
              </a:extLst>
            </p:cNvPr>
            <p:cNvSpPr txBox="1"/>
            <p:nvPr/>
          </p:nvSpPr>
          <p:spPr>
            <a:xfrm>
              <a:off x="858604" y="5972396"/>
              <a:ext cx="5487258"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Cloud Adoption Framework for Azure</a:t>
              </a:r>
            </a:p>
          </p:txBody>
        </p:sp>
      </p:grpSp>
      <p:sp>
        <p:nvSpPr>
          <p:cNvPr id="18" name="TextBox 17">
            <a:extLst>
              <a:ext uri="{FF2B5EF4-FFF2-40B4-BE49-F238E27FC236}">
                <a16:creationId xmlns:a16="http://schemas.microsoft.com/office/drawing/2014/main" id="{AA8648CD-1D01-452A-8AD2-B8061A3B7444}"/>
              </a:ext>
            </a:extLst>
          </p:cNvPr>
          <p:cNvSpPr txBox="1"/>
          <p:nvPr/>
        </p:nvSpPr>
        <p:spPr>
          <a:xfrm>
            <a:off x="9093017" y="6234185"/>
            <a:ext cx="2340798" cy="55399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Well-Architected Framework</a:t>
            </a:r>
          </a:p>
        </p:txBody>
      </p:sp>
    </p:spTree>
    <p:extLst>
      <p:ext uri="{BB962C8B-B14F-4D97-AF65-F5344CB8AC3E}">
        <p14:creationId xmlns:p14="http://schemas.microsoft.com/office/powerpoint/2010/main" val="428913816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a:solidFill>
                  <a:schemeClr val="bg1"/>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3" name="Table 3">
            <a:extLst>
              <a:ext uri="{FF2B5EF4-FFF2-40B4-BE49-F238E27FC236}">
                <a16:creationId xmlns:a16="http://schemas.microsoft.com/office/drawing/2014/main" id="{64F3E47F-EC23-48A4-AC09-06BAA177E543}"/>
              </a:ext>
            </a:extLst>
          </p:cNvPr>
          <p:cNvGraphicFramePr>
            <a:graphicFrameLocks noGrp="1"/>
          </p:cNvGraphicFramePr>
          <p:nvPr/>
        </p:nvGraphicFramePr>
        <p:xfrm>
          <a:off x="586740" y="1581411"/>
          <a:ext cx="11018520" cy="64008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a:solidFill>
                            <a:schemeClr val="bg1"/>
                          </a:solidFill>
                          <a:latin typeface="Segoe UI" panose="020B0502040204020203" pitchFamily="34" charset="0"/>
                          <a:cs typeface="Segoe UI" panose="020B0502040204020203" pitchFamily="34" charset="0"/>
                        </a:rPr>
                        <a:t>Cost</a:t>
                      </a:r>
                    </a:p>
                    <a:p>
                      <a:pPr algn="ctr"/>
                      <a:r>
                        <a:rPr lang="en-US">
                          <a:solidFill>
                            <a:schemeClr val="bg1"/>
                          </a:solidFill>
                          <a:latin typeface="Segoe UI" panose="020B0502040204020203" pitchFamily="34" charset="0"/>
                          <a:cs typeface="Segoe UI" panose="020B0502040204020203" pitchFamily="34" charset="0"/>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latin typeface="Segoe UI" panose="020B0502040204020203" pitchFamily="34" charset="0"/>
                          <a:cs typeface="Segoe UI" panose="020B0502040204020203" pitchFamily="34" charset="0"/>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14" name="Oval 13">
            <a:extLst>
              <a:ext uri="{FF2B5EF4-FFF2-40B4-BE49-F238E27FC236}">
                <a16:creationId xmlns:a16="http://schemas.microsoft.com/office/drawing/2014/main" id="{01BAA2A5-2317-46D4-A7AA-E4135EECA57A}"/>
              </a:ext>
            </a:extLst>
          </p:cNvPr>
          <p:cNvSpPr/>
          <p:nvPr/>
        </p:nvSpPr>
        <p:spPr bwMode="auto">
          <a:xfrm>
            <a:off x="1061174" y="2251418"/>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2E3497AD-224D-4E13-A566-E5D2571E5EEB}"/>
              </a:ext>
            </a:extLst>
          </p:cNvPr>
          <p:cNvSpPr/>
          <p:nvPr/>
        </p:nvSpPr>
        <p:spPr bwMode="auto">
          <a:xfrm>
            <a:off x="3275120" y="2256827"/>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7" name="Oval 46">
            <a:extLst>
              <a:ext uri="{FF2B5EF4-FFF2-40B4-BE49-F238E27FC236}">
                <a16:creationId xmlns:a16="http://schemas.microsoft.com/office/drawing/2014/main" id="{7B8E5561-647C-436A-B75B-D400D17D0593}"/>
              </a:ext>
            </a:extLst>
          </p:cNvPr>
          <p:cNvSpPr/>
          <p:nvPr/>
        </p:nvSpPr>
        <p:spPr bwMode="auto">
          <a:xfrm>
            <a:off x="5489066" y="2262336"/>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9" name="Oval 48">
            <a:extLst>
              <a:ext uri="{FF2B5EF4-FFF2-40B4-BE49-F238E27FC236}">
                <a16:creationId xmlns:a16="http://schemas.microsoft.com/office/drawing/2014/main" id="{124E6FE6-A890-4113-BC0F-C70DB854C116}"/>
              </a:ext>
            </a:extLst>
          </p:cNvPr>
          <p:cNvSpPr/>
          <p:nvPr/>
        </p:nvSpPr>
        <p:spPr bwMode="auto">
          <a:xfrm>
            <a:off x="7703012" y="2262336"/>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51" name="Oval 50">
            <a:extLst>
              <a:ext uri="{FF2B5EF4-FFF2-40B4-BE49-F238E27FC236}">
                <a16:creationId xmlns:a16="http://schemas.microsoft.com/office/drawing/2014/main" id="{25F9DE1A-67C5-4325-B5CC-51BA41839271}"/>
              </a:ext>
            </a:extLst>
          </p:cNvPr>
          <p:cNvSpPr/>
          <p:nvPr/>
        </p:nvSpPr>
        <p:spPr bwMode="auto">
          <a:xfrm>
            <a:off x="9916958" y="2262336"/>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53" name="Picture 52">
            <a:extLst>
              <a:ext uri="{FF2B5EF4-FFF2-40B4-BE49-F238E27FC236}">
                <a16:creationId xmlns:a16="http://schemas.microsoft.com/office/drawing/2014/main" id="{F53006F3-5B17-4070-9E5B-B0A97E85BC90}"/>
              </a:ext>
            </a:extLst>
          </p:cNvPr>
          <p:cNvPicPr>
            <a:picLocks noChangeAspect="1"/>
          </p:cNvPicPr>
          <p:nvPr/>
        </p:nvPicPr>
        <p:blipFill>
          <a:blip r:embed="rId3"/>
          <a:stretch>
            <a:fillRect/>
          </a:stretch>
        </p:blipFill>
        <p:spPr>
          <a:xfrm>
            <a:off x="1461394" y="2617178"/>
            <a:ext cx="479720" cy="548640"/>
          </a:xfrm>
          <a:prstGeom prst="rect">
            <a:avLst/>
          </a:prstGeom>
        </p:spPr>
      </p:pic>
      <p:pic>
        <p:nvPicPr>
          <p:cNvPr id="55" name="Picture 54">
            <a:extLst>
              <a:ext uri="{FF2B5EF4-FFF2-40B4-BE49-F238E27FC236}">
                <a16:creationId xmlns:a16="http://schemas.microsoft.com/office/drawing/2014/main" id="{9288CC5C-0B8E-4F63-8E09-A195FB52DFAB}"/>
              </a:ext>
            </a:extLst>
          </p:cNvPr>
          <p:cNvPicPr>
            <a:picLocks noChangeAspect="1"/>
          </p:cNvPicPr>
          <p:nvPr/>
        </p:nvPicPr>
        <p:blipFill>
          <a:blip r:embed="rId4"/>
          <a:stretch>
            <a:fillRect/>
          </a:stretch>
        </p:blipFill>
        <p:spPr>
          <a:xfrm>
            <a:off x="3595160" y="2576867"/>
            <a:ext cx="640080" cy="640080"/>
          </a:xfrm>
          <a:prstGeom prst="rect">
            <a:avLst/>
          </a:prstGeom>
        </p:spPr>
      </p:pic>
      <p:pic>
        <p:nvPicPr>
          <p:cNvPr id="61" name="Picture 60">
            <a:extLst>
              <a:ext uri="{FF2B5EF4-FFF2-40B4-BE49-F238E27FC236}">
                <a16:creationId xmlns:a16="http://schemas.microsoft.com/office/drawing/2014/main" id="{D26DA26E-8EDD-43D1-9D2E-D56C092B054D}"/>
              </a:ext>
            </a:extLst>
          </p:cNvPr>
          <p:cNvPicPr>
            <a:picLocks noChangeAspect="1"/>
          </p:cNvPicPr>
          <p:nvPr/>
        </p:nvPicPr>
        <p:blipFill>
          <a:blip r:embed="rId5"/>
          <a:stretch>
            <a:fillRect/>
          </a:stretch>
        </p:blipFill>
        <p:spPr>
          <a:xfrm>
            <a:off x="10313125" y="2490936"/>
            <a:ext cx="487826" cy="822960"/>
          </a:xfrm>
          <a:prstGeom prst="rect">
            <a:avLst/>
          </a:prstGeom>
        </p:spPr>
      </p:pic>
      <p:pic>
        <p:nvPicPr>
          <p:cNvPr id="67" name="Picture 66">
            <a:extLst>
              <a:ext uri="{FF2B5EF4-FFF2-40B4-BE49-F238E27FC236}">
                <a16:creationId xmlns:a16="http://schemas.microsoft.com/office/drawing/2014/main" id="{89DA4BD3-06C6-4963-8429-24B431F2D18B}"/>
              </a:ext>
            </a:extLst>
          </p:cNvPr>
          <p:cNvPicPr>
            <a:picLocks noChangeAspect="1"/>
          </p:cNvPicPr>
          <p:nvPr/>
        </p:nvPicPr>
        <p:blipFill>
          <a:blip r:embed="rId6"/>
          <a:stretch>
            <a:fillRect/>
          </a:stretch>
        </p:blipFill>
        <p:spPr>
          <a:xfrm>
            <a:off x="5799199" y="2628096"/>
            <a:ext cx="659895" cy="548640"/>
          </a:xfrm>
          <a:prstGeom prst="rect">
            <a:avLst/>
          </a:prstGeom>
        </p:spPr>
      </p:pic>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706089" y="3851618"/>
          <a:ext cx="11018520" cy="22860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cost and usage monitoring </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Unclear on underused or orphaned resources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structure billing management</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Budget reductions due to lack of support for cloud adoption by LT/board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rapid issue identification</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deployment automation</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Absence of communication mechanisms and dashboards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Unclear expectations and business outcomes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visibility on root cause for events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monitoring new services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design for scaling</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rigor and guidance for technology and architecture selection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Unclear on resiliency features/capabilities for better architecture design</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Lack of data back up practices</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resiliency testing</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support for disaster recovery</a:t>
                      </a:r>
                    </a:p>
                    <a:p>
                      <a:pPr marL="171450" indent="-171450" algn="l">
                        <a:buFont typeface="Arial" panose="020B0604020202020204" pitchFamily="34" charset="0"/>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dirty="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access control mechanism (authentication)</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security thread detection mechanism</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Lack of security thread response plan</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encryption process</a:t>
                      </a:r>
                    </a:p>
                    <a:p>
                      <a:pPr marL="0" indent="0" algn="l">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22" name="Graphic 3" descr="Blockchain">
            <a:extLst>
              <a:ext uri="{FF2B5EF4-FFF2-40B4-BE49-F238E27FC236}">
                <a16:creationId xmlns:a16="http://schemas.microsoft.com/office/drawing/2014/main" id="{03687324-58E8-463D-90A4-2DA0512E76B2}"/>
              </a:ext>
            </a:extLst>
          </p:cNvPr>
          <p:cNvGrpSpPr/>
          <p:nvPr/>
        </p:nvGrpSpPr>
        <p:grpSpPr>
          <a:xfrm>
            <a:off x="7885892" y="2445216"/>
            <a:ext cx="914400" cy="914400"/>
            <a:chOff x="7885892" y="2434298"/>
            <a:chExt cx="914400" cy="914400"/>
          </a:xfrm>
        </p:grpSpPr>
        <p:sp>
          <p:nvSpPr>
            <p:cNvPr id="23" name="Freeform: Shape 22">
              <a:extLst>
                <a:ext uri="{FF2B5EF4-FFF2-40B4-BE49-F238E27FC236}">
                  <a16:creationId xmlns:a16="http://schemas.microsoft.com/office/drawing/2014/main" id="{AA3131A5-7CCA-423A-ACF8-A16DE12EA657}"/>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1477D2E-F083-40A2-ACF3-F56E56852E0C}"/>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CDD1E31-A712-4FB4-A5C7-54DB341F637A}"/>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FADE80F7-0027-425C-8885-3FBD4637C7F6}"/>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9101020-46C7-4A01-B69F-62BF993378A1}"/>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DD7CE69C-E76C-4EB2-B9DF-EA21C12DD7CA}"/>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90B8A35-A63F-449D-BAE3-34B32FB8892A}"/>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E6FF761A-76C9-4102-B124-FB8CA4B69476}"/>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025B63E9-5AD3-43E8-AA07-353CAB2E2328}"/>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E8BB84CB-37BD-4D77-9910-FD08FAB69624}"/>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3C9438D0-A815-457C-93DF-32939ECE4F19}"/>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D320129A-8BC1-4089-848B-E992347198B4}"/>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0690350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15.3|22.1|35.1"/>
</p:tagLst>
</file>

<file path=ppt/theme/theme1.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0.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1_White Template">
  <a:themeElements>
    <a:clrScheme name="Custom 1">
      <a:dk1>
        <a:srgbClr val="000000"/>
      </a:dk1>
      <a:lt1>
        <a:srgbClr val="FFFFFF"/>
      </a:lt1>
      <a:dk2>
        <a:srgbClr val="6A2828"/>
      </a:dk2>
      <a:lt2>
        <a:srgbClr val="E6E6E6"/>
      </a:lt2>
      <a:accent1>
        <a:srgbClr val="D73A00"/>
      </a:accent1>
      <a:accent2>
        <a:srgbClr val="6A2828"/>
      </a:accent2>
      <a:accent3>
        <a:srgbClr val="FF9248"/>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orange.potx" id="{E2C5C4BA-D9BB-4C29-B371-1302107EFE19}" vid="{792F3645-D986-4343-9C44-94BF0CFA2125}"/>
    </a:ext>
  </a:extLst>
</a:theme>
</file>

<file path=ppt/theme/theme13.xml><?xml version="1.0" encoding="utf-8"?>
<a:theme xmlns:a="http://schemas.openxmlformats.org/drawingml/2006/main" name="6-51046_Customer Success Onboarding Boot Camp Template">
  <a:themeElements>
    <a:clrScheme name="Custom 170">
      <a:dk1>
        <a:srgbClr val="000000"/>
      </a:dk1>
      <a:lt1>
        <a:srgbClr val="FFFFFF"/>
      </a:lt1>
      <a:dk2>
        <a:srgbClr val="243A5E"/>
      </a:dk2>
      <a:lt2>
        <a:srgbClr val="E6E6E6"/>
      </a:lt2>
      <a:accent1>
        <a:srgbClr val="0078D4"/>
      </a:accent1>
      <a:accent2>
        <a:srgbClr val="243A5E"/>
      </a:accent2>
      <a:accent3>
        <a:srgbClr val="D83B01"/>
      </a:accent3>
      <a:accent4>
        <a:srgbClr val="00857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otcamp_Template_v06-QC.potx" id="{2DAAA151-FE30-4647-8BCD-247D0593B77C}" vid="{3C38D066-B658-4C0F-A1C7-F274F00A11D6}"/>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azure them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theme" id="{6AD24329-5BB2-4C07-A546-22480479A68A}" vid="{D5E38772-3FF4-4FF4-B2E0-F9E9CCF42A78}"/>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Custom 26">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4_7-30269_Server &amp; Tools Business_16x9">
  <a:themeElements>
    <a:clrScheme name="IT Speaker Suite">
      <a:dk1>
        <a:srgbClr val="727372"/>
      </a:dk1>
      <a:lt1>
        <a:srgbClr val="E5E6E5"/>
      </a:lt1>
      <a:dk2>
        <a:srgbClr val="4F504F"/>
      </a:dk2>
      <a:lt2>
        <a:srgbClr val="F8F9F8"/>
      </a:lt2>
      <a:accent1>
        <a:srgbClr val="0077D8"/>
      </a:accent1>
      <a:accent2>
        <a:srgbClr val="00178F"/>
      </a:accent2>
      <a:accent3>
        <a:srgbClr val="001F50"/>
      </a:accent3>
      <a:accent4>
        <a:srgbClr val="00BCF2"/>
      </a:accent4>
      <a:accent5>
        <a:srgbClr val="4F504F"/>
      </a:accent5>
      <a:accent6>
        <a:srgbClr val="D1D2D1"/>
      </a:accent6>
      <a:hlink>
        <a:srgbClr val="00178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Azure Design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3_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9.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Override1.xml><?xml version="1.0" encoding="utf-8"?>
<a:themeOverride xmlns:a="http://schemas.openxmlformats.org/drawingml/2006/main">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themeOverrid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EY - Architecting For Success - Build Cost Optimized Solutions</Template>
  <TotalTime>0</TotalTime>
  <Words>2230</Words>
  <Application>Microsoft Office PowerPoint</Application>
  <PresentationFormat>Widescreen</PresentationFormat>
  <Paragraphs>368</Paragraphs>
  <Slides>30</Slides>
  <Notes>24</Notes>
  <HiddenSlides>0</HiddenSlides>
  <MMClips>0</MMClips>
  <ScaleCrop>false</ScaleCrop>
  <HeadingPairs>
    <vt:vector size="6" baseType="variant">
      <vt:variant>
        <vt:lpstr>Fonts Used</vt:lpstr>
      </vt:variant>
      <vt:variant>
        <vt:i4>12</vt:i4>
      </vt:variant>
      <vt:variant>
        <vt:lpstr>Theme</vt:lpstr>
      </vt:variant>
      <vt:variant>
        <vt:i4>15</vt:i4>
      </vt:variant>
      <vt:variant>
        <vt:lpstr>Slide Titles</vt:lpstr>
      </vt:variant>
      <vt:variant>
        <vt:i4>30</vt:i4>
      </vt:variant>
    </vt:vector>
  </HeadingPairs>
  <TitlesOfParts>
    <vt:vector size="57" baseType="lpstr">
      <vt:lpstr>Arial</vt:lpstr>
      <vt:lpstr>Calibri</vt:lpstr>
      <vt:lpstr>Calibri Light</vt:lpstr>
      <vt:lpstr>Consolas</vt:lpstr>
      <vt:lpstr>Segoe</vt:lpstr>
      <vt:lpstr>Segoe </vt:lpstr>
      <vt:lpstr>Segoe UI</vt:lpstr>
      <vt:lpstr>Segoe UI </vt:lpstr>
      <vt:lpstr>Segoe UI Light</vt:lpstr>
      <vt:lpstr>Segoe UI Semibold</vt:lpstr>
      <vt:lpstr>Segoe UI Semilight</vt:lpstr>
      <vt:lpstr>Wingdings</vt:lpstr>
      <vt:lpstr>9-51120_Microsoft_Ready_Template_Light</vt:lpstr>
      <vt:lpstr>WHITE TEMPLATE</vt:lpstr>
      <vt:lpstr>4_7-30269_Server &amp; Tools Business_16x9</vt:lpstr>
      <vt:lpstr>Black Template</vt:lpstr>
      <vt:lpstr>Dynamics 365</vt:lpstr>
      <vt:lpstr>Azure Design_Black</vt:lpstr>
      <vt:lpstr>3_C+E Azure 2018</vt:lpstr>
      <vt:lpstr>4_Black Template</vt:lpstr>
      <vt:lpstr>6-51096_Microsoft_Inspire_Black_Template</vt:lpstr>
      <vt:lpstr>2_Black Template</vt:lpstr>
      <vt:lpstr>1_Azure Design Template</vt:lpstr>
      <vt:lpstr>1_White Template</vt:lpstr>
      <vt:lpstr>6-51046_Customer Success Onboarding Boot Camp Template</vt:lpstr>
      <vt:lpstr>Office Theme</vt:lpstr>
      <vt:lpstr>azure theme</vt:lpstr>
      <vt:lpstr>Microsoft Azure  Architecting for Success: Building Optimized Workloads</vt:lpstr>
      <vt:lpstr>What is a Workload?</vt:lpstr>
      <vt:lpstr>Why is being well-architected important?</vt:lpstr>
      <vt:lpstr>Run Well-Architected cloud workloads— to create business value</vt:lpstr>
      <vt:lpstr>PowerPoint Presentation</vt:lpstr>
      <vt:lpstr>Microsoft Azure Well-Architected Framework</vt:lpstr>
      <vt:lpstr>Building Well-Architected workloads— is a shared responsibility</vt:lpstr>
      <vt:lpstr>PowerPoint Presentation</vt:lpstr>
      <vt:lpstr>Overcoming workload quality inhibitors</vt:lpstr>
      <vt:lpstr>How I architect for success </vt:lpstr>
      <vt:lpstr>How we optimize existing workloads</vt:lpstr>
      <vt:lpstr>Best practices to drive workload quality</vt:lpstr>
      <vt:lpstr>It’s all about the trade-offs  Business requirements influence workload architecture decisions </vt:lpstr>
      <vt:lpstr>Delivering WAR to customers</vt:lpstr>
      <vt:lpstr>Sample Customer Engagement Agenda</vt:lpstr>
      <vt:lpstr>Estimated Effort</vt:lpstr>
      <vt:lpstr>Well-Architected Resources</vt:lpstr>
      <vt:lpstr>Microsoft Azure      Well-Architected Framework</vt:lpstr>
      <vt:lpstr>Microsoft Azure Architecture Center</vt:lpstr>
      <vt:lpstr>Advisor Score A core feature of Azure Advisor that aggregates recommendations into a simple, actionable score. </vt:lpstr>
      <vt:lpstr>Reliability Workbook You can evaluate the reliability of posture of your applications, assess risks and plan improvements using the new Reliability workbook template, which is available in Azure Advisor.</vt:lpstr>
      <vt:lpstr>Well-Architected Review Online Tool</vt:lpstr>
      <vt:lpstr>Defender for DevOps Empowers security teams to manage DevOps security across multi-pipeline environments</vt:lpstr>
      <vt:lpstr>Azure Load Test Generate high-scale load with ease</vt:lpstr>
      <vt:lpstr>Azure Chaos Studio Measure, understand, improve, and maintain workload resilience​</vt:lpstr>
      <vt:lpstr>WARP DevOps Tooling for the Well-Architected Recommendation Process</vt:lpstr>
      <vt:lpstr>Tooling Demo</vt:lpstr>
      <vt:lpstr>Microsoft Azure Well-Architected</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2023-05-26T15:02:51Z</dcterms:created>
  <dcterms:modified xsi:type="dcterms:W3CDTF">2023-06-01T06:19:16Z</dcterms:modified>
</cp:coreProperties>
</file>